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394" r:id="rId3"/>
    <p:sldId id="436" r:id="rId4"/>
    <p:sldId id="397" r:id="rId5"/>
    <p:sldId id="444" r:id="rId6"/>
    <p:sldId id="445" r:id="rId7"/>
    <p:sldId id="446" r:id="rId8"/>
    <p:sldId id="427" r:id="rId9"/>
    <p:sldId id="458" r:id="rId10"/>
    <p:sldId id="428" r:id="rId11"/>
    <p:sldId id="456" r:id="rId12"/>
    <p:sldId id="452" r:id="rId13"/>
    <p:sldId id="453" r:id="rId14"/>
    <p:sldId id="454" r:id="rId15"/>
    <p:sldId id="455" r:id="rId16"/>
    <p:sldId id="257" r:id="rId17"/>
    <p:sldId id="459" r:id="rId18"/>
    <p:sldId id="270" r:id="rId19"/>
    <p:sldId id="539" r:id="rId20"/>
    <p:sldId id="561" r:id="rId21"/>
    <p:sldId id="562" r:id="rId22"/>
    <p:sldId id="564" r:id="rId23"/>
    <p:sldId id="541" r:id="rId24"/>
    <p:sldId id="542" r:id="rId25"/>
    <p:sldId id="543" r:id="rId26"/>
    <p:sldId id="565" r:id="rId27"/>
    <p:sldId id="544" r:id="rId28"/>
    <p:sldId id="518" r:id="rId29"/>
    <p:sldId id="520" r:id="rId30"/>
    <p:sldId id="521" r:id="rId31"/>
    <p:sldId id="275" r:id="rId32"/>
    <p:sldId id="276" r:id="rId33"/>
    <p:sldId id="277" r:id="rId34"/>
    <p:sldId id="278" r:id="rId35"/>
    <p:sldId id="279" r:id="rId36"/>
    <p:sldId id="280" r:id="rId37"/>
    <p:sldId id="407" r:id="rId38"/>
    <p:sldId id="408" r:id="rId39"/>
    <p:sldId id="281" r:id="rId40"/>
    <p:sldId id="282" r:id="rId41"/>
    <p:sldId id="283" r:id="rId42"/>
    <p:sldId id="522" r:id="rId43"/>
    <p:sldId id="320" r:id="rId44"/>
    <p:sldId id="321" r:id="rId45"/>
    <p:sldId id="297" r:id="rId46"/>
    <p:sldId id="298" r:id="rId47"/>
    <p:sldId id="301" r:id="rId48"/>
    <p:sldId id="302" r:id="rId49"/>
    <p:sldId id="303" r:id="rId50"/>
    <p:sldId id="306" r:id="rId51"/>
    <p:sldId id="322" r:id="rId52"/>
    <p:sldId id="499" r:id="rId53"/>
    <p:sldId id="523" r:id="rId54"/>
    <p:sldId id="313" r:id="rId55"/>
    <p:sldId id="525" r:id="rId56"/>
    <p:sldId id="524" r:id="rId57"/>
    <p:sldId id="286" r:id="rId58"/>
    <p:sldId id="352" r:id="rId59"/>
    <p:sldId id="508" r:id="rId60"/>
    <p:sldId id="516" r:id="rId61"/>
    <p:sldId id="547" r:id="rId62"/>
    <p:sldId id="548" r:id="rId63"/>
    <p:sldId id="549" r:id="rId64"/>
    <p:sldId id="328" r:id="rId65"/>
    <p:sldId id="260" r:id="rId66"/>
    <p:sldId id="262" r:id="rId67"/>
    <p:sldId id="263" r:id="rId68"/>
    <p:sldId id="566" r:id="rId69"/>
    <p:sldId id="567" r:id="rId70"/>
    <p:sldId id="266" r:id="rId71"/>
    <p:sldId id="267" r:id="rId72"/>
    <p:sldId id="268" r:id="rId73"/>
    <p:sldId id="269" r:id="rId74"/>
    <p:sldId id="568" r:id="rId75"/>
    <p:sldId id="274" r:id="rId76"/>
    <p:sldId id="570" r:id="rId77"/>
    <p:sldId id="571" r:id="rId78"/>
    <p:sldId id="572" r:id="rId79"/>
    <p:sldId id="573" r:id="rId80"/>
    <p:sldId id="574" r:id="rId81"/>
    <p:sldId id="575" r:id="rId82"/>
    <p:sldId id="576" r:id="rId83"/>
    <p:sldId id="577" r:id="rId84"/>
    <p:sldId id="284" r:id="rId85"/>
    <p:sldId id="285" r:id="rId86"/>
    <p:sldId id="578" r:id="rId87"/>
    <p:sldId id="264" r:id="rId88"/>
    <p:sldId id="554" r:id="rId89"/>
    <p:sldId id="555" r:id="rId90"/>
    <p:sldId id="556" r:id="rId91"/>
    <p:sldId id="557" r:id="rId92"/>
    <p:sldId id="558" r:id="rId93"/>
    <p:sldId id="559" r:id="rId94"/>
    <p:sldId id="57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6B2F9-199B-4F0D-980B-0A6B3A799F19}" type="datetimeFigureOut">
              <a:rPr lang="en-GB" smtClean="0"/>
              <a:t>11/03/2025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3FC636-C7A8-4E1C-9945-4090B441A1B7}" type="slidenum">
              <a:rPr lang="en-GB" smtClean="0"/>
              <a:t>‹#›</a:t>
            </a:fld>
            <a:endParaRPr lang="en-GB"/>
          </a:p>
        </p:txBody>
      </p:sp>
    </p:spTree>
    <p:extLst>
      <p:ext uri="{BB962C8B-B14F-4D97-AF65-F5344CB8AC3E}">
        <p14:creationId xmlns:p14="http://schemas.microsoft.com/office/powerpoint/2010/main" val="3792439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7CB49607-71CC-4F14-9925-539B5A75CF37}" type="slidenum">
              <a:rPr lang="en-US" smtClean="0"/>
              <a:pPr>
                <a:defRPr/>
              </a:pPr>
              <a:t>32</a:t>
            </a:fld>
            <a:endParaRPr lang="en-US"/>
          </a:p>
        </p:txBody>
      </p:sp>
      <p:sp>
        <p:nvSpPr>
          <p:cNvPr id="73731"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3732"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1004289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p>
            <a:pPr>
              <a:defRPr/>
            </a:pPr>
            <a:fld id="{2A1EFDF4-295E-4F2F-8274-5276D892628B}" type="slidenum">
              <a:rPr lang="en-US" smtClean="0"/>
              <a:pPr>
                <a:defRPr/>
              </a:pPr>
              <a:t>44</a:t>
            </a:fld>
            <a:endParaRPr lang="en-US"/>
          </a:p>
        </p:txBody>
      </p:sp>
      <p:sp>
        <p:nvSpPr>
          <p:cNvPr id="829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294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763414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p>
            <a:pPr>
              <a:defRPr/>
            </a:pPr>
            <a:fld id="{F580191B-67AE-484E-9082-E6275166839A}" type="slidenum">
              <a:rPr lang="en-US" smtClean="0"/>
              <a:pPr>
                <a:defRPr/>
              </a:pPr>
              <a:t>45</a:t>
            </a:fld>
            <a:endParaRPr lang="en-US"/>
          </a:p>
        </p:txBody>
      </p:sp>
      <p:sp>
        <p:nvSpPr>
          <p:cNvPr id="839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397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29622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p>
            <a:pPr>
              <a:defRPr/>
            </a:pPr>
            <a:fld id="{F8B1E871-3DA9-47DB-BB1F-94165D87FEFB}" type="slidenum">
              <a:rPr lang="en-US" smtClean="0"/>
              <a:pPr>
                <a:defRPr/>
              </a:pPr>
              <a:t>46</a:t>
            </a:fld>
            <a:endParaRPr lang="en-US"/>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62483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p>
            <a:pPr>
              <a:defRPr/>
            </a:pPr>
            <a:fld id="{0D2CDE76-4738-44B5-833A-2DF96BC3AB13}" type="slidenum">
              <a:rPr lang="en-US" smtClean="0"/>
              <a:pPr>
                <a:defRPr/>
              </a:pPr>
              <a:t>47</a:t>
            </a:fld>
            <a:endParaRPr lang="en-US"/>
          </a:p>
        </p:txBody>
      </p:sp>
      <p:sp>
        <p:nvSpPr>
          <p:cNvPr id="860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2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406128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p:txBody>
          <a:bodyPr/>
          <a:lstStyle/>
          <a:p>
            <a:pPr>
              <a:defRPr/>
            </a:pPr>
            <a:fld id="{583084CE-403A-47C5-8050-06A0AC0D8D75}" type="slidenum">
              <a:rPr lang="en-US" smtClean="0"/>
              <a:pPr>
                <a:defRPr/>
              </a:pPr>
              <a:t>48</a:t>
            </a:fld>
            <a:endParaRPr lang="en-US"/>
          </a:p>
        </p:txBody>
      </p:sp>
      <p:sp>
        <p:nvSpPr>
          <p:cNvPr id="870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704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993009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p:txBody>
          <a:bodyPr/>
          <a:lstStyle/>
          <a:p>
            <a:pPr>
              <a:defRPr/>
            </a:pPr>
            <a:fld id="{702D02E7-8B84-4714-902C-45C20D4C6547}" type="slidenum">
              <a:rPr lang="en-US" smtClean="0"/>
              <a:pPr>
                <a:defRPr/>
              </a:pPr>
              <a:t>49</a:t>
            </a:fld>
            <a:endParaRPr lang="en-US"/>
          </a:p>
        </p:txBody>
      </p:sp>
      <p:sp>
        <p:nvSpPr>
          <p:cNvPr id="880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806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851189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712D6943-8F92-41DA-A861-291374EA0586}" type="slidenum">
              <a:rPr lang="en-US" smtClean="0"/>
              <a:pPr>
                <a:defRPr/>
              </a:pPr>
              <a:t>51</a:t>
            </a:fld>
            <a:endParaRPr lang="en-US"/>
          </a:p>
        </p:txBody>
      </p:sp>
    </p:spTree>
    <p:extLst>
      <p:ext uri="{BB962C8B-B14F-4D97-AF65-F5344CB8AC3E}">
        <p14:creationId xmlns:p14="http://schemas.microsoft.com/office/powerpoint/2010/main" val="1566199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p>
            <a:pPr>
              <a:defRPr/>
            </a:pPr>
            <a:fld id="{BE8A910F-9307-46E8-978F-A02DBCD5A816}" type="slidenum">
              <a:rPr lang="en-US" smtClean="0"/>
              <a:pPr>
                <a:defRPr/>
              </a:pPr>
              <a:t>54</a:t>
            </a:fld>
            <a:endParaRPr lang="en-US"/>
          </a:p>
        </p:txBody>
      </p:sp>
      <p:sp>
        <p:nvSpPr>
          <p:cNvPr id="901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011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144100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9F46029A-3CA7-4FEE-942E-5301C46C76E2}" type="slidenum">
              <a:rPr lang="en-US" smtClean="0"/>
              <a:pPr>
                <a:defRPr/>
              </a:pPr>
              <a:t>57</a:t>
            </a:fld>
            <a:endParaRPr lang="en-US"/>
          </a:p>
        </p:txBody>
      </p:sp>
    </p:spTree>
    <p:extLst>
      <p:ext uri="{BB962C8B-B14F-4D97-AF65-F5344CB8AC3E}">
        <p14:creationId xmlns:p14="http://schemas.microsoft.com/office/powerpoint/2010/main" val="164636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p>
            <a:pPr>
              <a:defRPr/>
            </a:pPr>
            <a:fld id="{FB173363-F44B-4D32-B4F0-9D9B6F4BE7D1}" type="slidenum">
              <a:rPr lang="en-US" smtClean="0"/>
              <a:pPr>
                <a:defRPr/>
              </a:pPr>
              <a:t>58</a:t>
            </a:fld>
            <a:endParaRPr lang="en-US"/>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42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a:t>Linear vs. quadratic in mask size</a:t>
            </a:r>
          </a:p>
        </p:txBody>
      </p:sp>
    </p:spTree>
    <p:extLst>
      <p:ext uri="{BB962C8B-B14F-4D97-AF65-F5344CB8AC3E}">
        <p14:creationId xmlns:p14="http://schemas.microsoft.com/office/powerpoint/2010/main" val="2690454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p:txBody>
          <a:bodyPr/>
          <a:lstStyle/>
          <a:p>
            <a:pPr>
              <a:defRPr/>
            </a:pPr>
            <a:fld id="{5268E7C3-E4C1-4572-845E-9A00E84E6491}" type="slidenum">
              <a:rPr lang="en-US" smtClean="0"/>
              <a:pPr>
                <a:defRPr/>
              </a:pPr>
              <a:t>33</a:t>
            </a:fld>
            <a:endParaRPr lang="en-US"/>
          </a:p>
        </p:txBody>
      </p:sp>
      <p:sp>
        <p:nvSpPr>
          <p:cNvPr id="74755"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4756"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1972466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43FC636-C7A8-4E1C-9945-4090B441A1B7}" type="slidenum">
              <a:rPr lang="en-GB" smtClean="0"/>
              <a:t>94</a:t>
            </a:fld>
            <a:endParaRPr lang="en-GB"/>
          </a:p>
        </p:txBody>
      </p:sp>
    </p:spTree>
    <p:extLst>
      <p:ext uri="{BB962C8B-B14F-4D97-AF65-F5344CB8AC3E}">
        <p14:creationId xmlns:p14="http://schemas.microsoft.com/office/powerpoint/2010/main" val="2114314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p:txBody>
          <a:bodyPr/>
          <a:lstStyle/>
          <a:p>
            <a:pPr>
              <a:defRPr/>
            </a:pPr>
            <a:fld id="{5C7AB929-50EF-44CC-A7FA-AE71BFCA725E}" type="slidenum">
              <a:rPr lang="en-US" smtClean="0"/>
              <a:pPr>
                <a:defRPr/>
              </a:pPr>
              <a:t>34</a:t>
            </a:fld>
            <a:endParaRPr lang="en-US"/>
          </a:p>
        </p:txBody>
      </p:sp>
      <p:sp>
        <p:nvSpPr>
          <p:cNvPr id="75779"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5780"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3273188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p:txBody>
          <a:bodyPr/>
          <a:lstStyle/>
          <a:p>
            <a:pPr>
              <a:defRPr/>
            </a:pPr>
            <a:fld id="{D0C0F4D8-E141-406C-86BE-BA525E52CD85}" type="slidenum">
              <a:rPr lang="en-US" smtClean="0"/>
              <a:pPr>
                <a:defRPr/>
              </a:pPr>
              <a:t>35</a:t>
            </a:fld>
            <a:endParaRPr lang="en-US"/>
          </a:p>
        </p:txBody>
      </p:sp>
      <p:sp>
        <p:nvSpPr>
          <p:cNvPr id="76803"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6804"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2525869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a:defRPr/>
            </a:pPr>
            <a:fld id="{A91CE0E0-6529-4219-9EB9-FE7811CF4A70}" type="slidenum">
              <a:rPr lang="en-US" smtClean="0"/>
              <a:pPr>
                <a:defRPr/>
              </a:pPr>
              <a:t>36</a:t>
            </a:fld>
            <a:endParaRPr lang="en-US"/>
          </a:p>
        </p:txBody>
      </p:sp>
      <p:sp>
        <p:nvSpPr>
          <p:cNvPr id="77827"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7828"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992106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a:defRPr/>
            </a:pPr>
            <a:fld id="{7CC34152-7A0D-48F3-AA4D-B45726BE91BB}" type="slidenum">
              <a:rPr lang="en-US" smtClean="0"/>
              <a:pPr>
                <a:defRPr/>
              </a:pPr>
              <a:t>37</a:t>
            </a:fld>
            <a:endParaRPr lang="en-US"/>
          </a:p>
        </p:txBody>
      </p:sp>
      <p:sp>
        <p:nvSpPr>
          <p:cNvPr id="78851"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8852"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3926418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a:defRPr/>
            </a:pPr>
            <a:fld id="{79BB3652-4400-43AA-941D-82E4FEE6DB98}" type="slidenum">
              <a:rPr lang="en-US" smtClean="0"/>
              <a:pPr>
                <a:defRPr/>
              </a:pPr>
              <a:t>38</a:t>
            </a:fld>
            <a:endParaRPr lang="en-US"/>
          </a:p>
        </p:txBody>
      </p:sp>
      <p:sp>
        <p:nvSpPr>
          <p:cNvPr id="79875"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9876"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252425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p:txBody>
          <a:bodyPr/>
          <a:lstStyle/>
          <a:p>
            <a:pPr>
              <a:defRPr/>
            </a:pPr>
            <a:fld id="{5D717499-72C9-426B-A4B9-F8B49F6D810C}" type="slidenum">
              <a:rPr lang="en-US" smtClean="0"/>
              <a:pPr>
                <a:defRPr/>
              </a:pPr>
              <a:t>39</a:t>
            </a:fld>
            <a:endParaRPr lang="en-US"/>
          </a:p>
        </p:txBody>
      </p:sp>
      <p:sp>
        <p:nvSpPr>
          <p:cNvPr id="80899"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80900"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1505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p>
            <a:pPr>
              <a:defRPr/>
            </a:pPr>
            <a:fld id="{84F97A13-ED7D-4321-83D7-BA84504C6095}" type="slidenum">
              <a:rPr lang="en-US" smtClean="0"/>
              <a:pPr>
                <a:defRPr/>
              </a:pPr>
              <a:t>43</a:t>
            </a:fld>
            <a:endParaRPr lang="en-US"/>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2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2736455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CB43-DD39-4D7A-2BB1-6888CEC164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0BC967E-CD8B-7907-A0A5-34A7EC58E9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A6F7FD8-6C08-89A4-E967-4CBBDCDD27BB}"/>
              </a:ext>
            </a:extLst>
          </p:cNvPr>
          <p:cNvSpPr>
            <a:spLocks noGrp="1"/>
          </p:cNvSpPr>
          <p:nvPr>
            <p:ph type="dt" sz="half" idx="10"/>
          </p:nvPr>
        </p:nvSpPr>
        <p:spPr/>
        <p:txBody>
          <a:bodyPr/>
          <a:lstStyle/>
          <a:p>
            <a:fld id="{CE122DBD-0F98-4A3F-8F61-B5773CCD6418}" type="datetimeFigureOut">
              <a:rPr lang="en-GB" smtClean="0"/>
              <a:t>11/03/2025</a:t>
            </a:fld>
            <a:endParaRPr lang="en-GB"/>
          </a:p>
        </p:txBody>
      </p:sp>
      <p:sp>
        <p:nvSpPr>
          <p:cNvPr id="5" name="Footer Placeholder 4">
            <a:extLst>
              <a:ext uri="{FF2B5EF4-FFF2-40B4-BE49-F238E27FC236}">
                <a16:creationId xmlns:a16="http://schemas.microsoft.com/office/drawing/2014/main" id="{E643E12D-E69A-4A31-3629-6A17DDAB8E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C1306D-8599-5C06-8B30-32DCDAE2EDC0}"/>
              </a:ext>
            </a:extLst>
          </p:cNvPr>
          <p:cNvSpPr>
            <a:spLocks noGrp="1"/>
          </p:cNvSpPr>
          <p:nvPr>
            <p:ph type="sldNum" sz="quarter" idx="12"/>
          </p:nvPr>
        </p:nvSpPr>
        <p:spPr/>
        <p:txBody>
          <a:bodyPr/>
          <a:lstStyle/>
          <a:p>
            <a:fld id="{AAE0D7C3-3D8F-4880-A787-58094052688C}" type="slidenum">
              <a:rPr lang="en-GB" smtClean="0"/>
              <a:t>‹#›</a:t>
            </a:fld>
            <a:endParaRPr lang="en-GB"/>
          </a:p>
        </p:txBody>
      </p:sp>
    </p:spTree>
    <p:extLst>
      <p:ext uri="{BB962C8B-B14F-4D97-AF65-F5344CB8AC3E}">
        <p14:creationId xmlns:p14="http://schemas.microsoft.com/office/powerpoint/2010/main" val="2663265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F637-9586-8CF3-485D-B141CF206DF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07A61C-4ACF-57D7-8141-915390F40B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AC7B8F-A9D8-3B5F-4DC3-192FC135BF27}"/>
              </a:ext>
            </a:extLst>
          </p:cNvPr>
          <p:cNvSpPr>
            <a:spLocks noGrp="1"/>
          </p:cNvSpPr>
          <p:nvPr>
            <p:ph type="dt" sz="half" idx="10"/>
          </p:nvPr>
        </p:nvSpPr>
        <p:spPr/>
        <p:txBody>
          <a:bodyPr/>
          <a:lstStyle/>
          <a:p>
            <a:fld id="{CE122DBD-0F98-4A3F-8F61-B5773CCD6418}" type="datetimeFigureOut">
              <a:rPr lang="en-GB" smtClean="0"/>
              <a:t>11/03/2025</a:t>
            </a:fld>
            <a:endParaRPr lang="en-GB"/>
          </a:p>
        </p:txBody>
      </p:sp>
      <p:sp>
        <p:nvSpPr>
          <p:cNvPr id="5" name="Footer Placeholder 4">
            <a:extLst>
              <a:ext uri="{FF2B5EF4-FFF2-40B4-BE49-F238E27FC236}">
                <a16:creationId xmlns:a16="http://schemas.microsoft.com/office/drawing/2014/main" id="{E0BAC47C-D459-88CE-418A-EA53E7248A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D538BF-9FB4-501E-8738-9D81D642AEFF}"/>
              </a:ext>
            </a:extLst>
          </p:cNvPr>
          <p:cNvSpPr>
            <a:spLocks noGrp="1"/>
          </p:cNvSpPr>
          <p:nvPr>
            <p:ph type="sldNum" sz="quarter" idx="12"/>
          </p:nvPr>
        </p:nvSpPr>
        <p:spPr/>
        <p:txBody>
          <a:bodyPr/>
          <a:lstStyle/>
          <a:p>
            <a:fld id="{AAE0D7C3-3D8F-4880-A787-58094052688C}" type="slidenum">
              <a:rPr lang="en-GB" smtClean="0"/>
              <a:t>‹#›</a:t>
            </a:fld>
            <a:endParaRPr lang="en-GB"/>
          </a:p>
        </p:txBody>
      </p:sp>
    </p:spTree>
    <p:extLst>
      <p:ext uri="{BB962C8B-B14F-4D97-AF65-F5344CB8AC3E}">
        <p14:creationId xmlns:p14="http://schemas.microsoft.com/office/powerpoint/2010/main" val="3832879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45B42-2C06-573E-E77C-7EE09D6224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13ED81-3B80-61D3-3EF1-334665B60F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9083C4-E3F0-C631-71CF-AC404A171C56}"/>
              </a:ext>
            </a:extLst>
          </p:cNvPr>
          <p:cNvSpPr>
            <a:spLocks noGrp="1"/>
          </p:cNvSpPr>
          <p:nvPr>
            <p:ph type="dt" sz="half" idx="10"/>
          </p:nvPr>
        </p:nvSpPr>
        <p:spPr/>
        <p:txBody>
          <a:bodyPr/>
          <a:lstStyle/>
          <a:p>
            <a:fld id="{CE122DBD-0F98-4A3F-8F61-B5773CCD6418}" type="datetimeFigureOut">
              <a:rPr lang="en-GB" smtClean="0"/>
              <a:t>11/03/2025</a:t>
            </a:fld>
            <a:endParaRPr lang="en-GB"/>
          </a:p>
        </p:txBody>
      </p:sp>
      <p:sp>
        <p:nvSpPr>
          <p:cNvPr id="5" name="Footer Placeholder 4">
            <a:extLst>
              <a:ext uri="{FF2B5EF4-FFF2-40B4-BE49-F238E27FC236}">
                <a16:creationId xmlns:a16="http://schemas.microsoft.com/office/drawing/2014/main" id="{53560B62-3FC6-08C1-52ED-9B70816239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5795E5-A0F4-3AD5-D624-ECF492A904B9}"/>
              </a:ext>
            </a:extLst>
          </p:cNvPr>
          <p:cNvSpPr>
            <a:spLocks noGrp="1"/>
          </p:cNvSpPr>
          <p:nvPr>
            <p:ph type="sldNum" sz="quarter" idx="12"/>
          </p:nvPr>
        </p:nvSpPr>
        <p:spPr/>
        <p:txBody>
          <a:bodyPr/>
          <a:lstStyle/>
          <a:p>
            <a:fld id="{AAE0D7C3-3D8F-4880-A787-58094052688C}" type="slidenum">
              <a:rPr lang="en-GB" smtClean="0"/>
              <a:t>‹#›</a:t>
            </a:fld>
            <a:endParaRPr lang="en-GB"/>
          </a:p>
        </p:txBody>
      </p:sp>
    </p:spTree>
    <p:extLst>
      <p:ext uri="{BB962C8B-B14F-4D97-AF65-F5344CB8AC3E}">
        <p14:creationId xmlns:p14="http://schemas.microsoft.com/office/powerpoint/2010/main" val="2708272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sldNum" sz="quarter" idx="11"/>
          </p:nvPr>
        </p:nvSpPr>
        <p:spPr/>
        <p:txBody>
          <a:bodyPr/>
          <a:lstStyle>
            <a:lvl1pPr>
              <a:defRPr/>
            </a:lvl1pPr>
          </a:lstStyle>
          <a:p>
            <a:pPr>
              <a:defRPr/>
            </a:pPr>
            <a:fld id="{59FD308E-476E-4721-994F-FF78B4B07E46}" type="slidenum">
              <a:rPr lang="en-US"/>
              <a:pPr>
                <a:defRPr/>
              </a:pPr>
              <a:t>‹#›</a:t>
            </a:fld>
            <a:endParaRPr lang="en-US"/>
          </a:p>
        </p:txBody>
      </p:sp>
    </p:spTree>
    <p:extLst>
      <p:ext uri="{BB962C8B-B14F-4D97-AF65-F5344CB8AC3E}">
        <p14:creationId xmlns:p14="http://schemas.microsoft.com/office/powerpoint/2010/main" val="1913514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F3A6-26F5-8931-6A58-AD6E466DAC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A57D789-2E7E-A41E-9B4F-8595FDBD9E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779669-9C42-1F4E-7EB2-E0BE3007775E}"/>
              </a:ext>
            </a:extLst>
          </p:cNvPr>
          <p:cNvSpPr>
            <a:spLocks noGrp="1"/>
          </p:cNvSpPr>
          <p:nvPr>
            <p:ph type="dt" sz="half" idx="10"/>
          </p:nvPr>
        </p:nvSpPr>
        <p:spPr/>
        <p:txBody>
          <a:bodyPr/>
          <a:lstStyle/>
          <a:p>
            <a:fld id="{CE122DBD-0F98-4A3F-8F61-B5773CCD6418}" type="datetimeFigureOut">
              <a:rPr lang="en-GB" smtClean="0"/>
              <a:t>11/03/2025</a:t>
            </a:fld>
            <a:endParaRPr lang="en-GB"/>
          </a:p>
        </p:txBody>
      </p:sp>
      <p:sp>
        <p:nvSpPr>
          <p:cNvPr id="5" name="Footer Placeholder 4">
            <a:extLst>
              <a:ext uri="{FF2B5EF4-FFF2-40B4-BE49-F238E27FC236}">
                <a16:creationId xmlns:a16="http://schemas.microsoft.com/office/drawing/2014/main" id="{E928303E-10AC-150E-A0AF-2B120DB7B0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C5A31E4-EB54-8050-9FEA-4C1941029D9A}"/>
              </a:ext>
            </a:extLst>
          </p:cNvPr>
          <p:cNvSpPr>
            <a:spLocks noGrp="1"/>
          </p:cNvSpPr>
          <p:nvPr>
            <p:ph type="sldNum" sz="quarter" idx="12"/>
          </p:nvPr>
        </p:nvSpPr>
        <p:spPr/>
        <p:txBody>
          <a:bodyPr/>
          <a:lstStyle/>
          <a:p>
            <a:fld id="{AAE0D7C3-3D8F-4880-A787-58094052688C}" type="slidenum">
              <a:rPr lang="en-GB" smtClean="0"/>
              <a:t>‹#›</a:t>
            </a:fld>
            <a:endParaRPr lang="en-GB"/>
          </a:p>
        </p:txBody>
      </p:sp>
    </p:spTree>
    <p:extLst>
      <p:ext uri="{BB962C8B-B14F-4D97-AF65-F5344CB8AC3E}">
        <p14:creationId xmlns:p14="http://schemas.microsoft.com/office/powerpoint/2010/main" val="2725926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6CD4-8928-C9FD-DC57-1EF755FB94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8971DD2-A271-6B66-0D96-91353CF1BCC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26C060-8932-14BD-7620-497DF3079546}"/>
              </a:ext>
            </a:extLst>
          </p:cNvPr>
          <p:cNvSpPr>
            <a:spLocks noGrp="1"/>
          </p:cNvSpPr>
          <p:nvPr>
            <p:ph type="dt" sz="half" idx="10"/>
          </p:nvPr>
        </p:nvSpPr>
        <p:spPr/>
        <p:txBody>
          <a:bodyPr/>
          <a:lstStyle/>
          <a:p>
            <a:fld id="{CE122DBD-0F98-4A3F-8F61-B5773CCD6418}" type="datetimeFigureOut">
              <a:rPr lang="en-GB" smtClean="0"/>
              <a:t>11/03/2025</a:t>
            </a:fld>
            <a:endParaRPr lang="en-GB"/>
          </a:p>
        </p:txBody>
      </p:sp>
      <p:sp>
        <p:nvSpPr>
          <p:cNvPr id="5" name="Footer Placeholder 4">
            <a:extLst>
              <a:ext uri="{FF2B5EF4-FFF2-40B4-BE49-F238E27FC236}">
                <a16:creationId xmlns:a16="http://schemas.microsoft.com/office/drawing/2014/main" id="{8F8ABE49-CEBA-9EAC-5035-F6E9370493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0F08C5-3175-2D00-D639-D3C90868702E}"/>
              </a:ext>
            </a:extLst>
          </p:cNvPr>
          <p:cNvSpPr>
            <a:spLocks noGrp="1"/>
          </p:cNvSpPr>
          <p:nvPr>
            <p:ph type="sldNum" sz="quarter" idx="12"/>
          </p:nvPr>
        </p:nvSpPr>
        <p:spPr/>
        <p:txBody>
          <a:bodyPr/>
          <a:lstStyle/>
          <a:p>
            <a:fld id="{AAE0D7C3-3D8F-4880-A787-58094052688C}" type="slidenum">
              <a:rPr lang="en-GB" smtClean="0"/>
              <a:t>‹#›</a:t>
            </a:fld>
            <a:endParaRPr lang="en-GB"/>
          </a:p>
        </p:txBody>
      </p:sp>
    </p:spTree>
    <p:extLst>
      <p:ext uri="{BB962C8B-B14F-4D97-AF65-F5344CB8AC3E}">
        <p14:creationId xmlns:p14="http://schemas.microsoft.com/office/powerpoint/2010/main" val="297760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2185F-6242-6F10-FC1C-455430A279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0CB3CA1-2BD5-162D-7A29-3EA7416025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0752CA1-A177-0FCD-A9A0-F3912492DC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6FA83A8-6525-6B8E-A97C-0D707108CCE2}"/>
              </a:ext>
            </a:extLst>
          </p:cNvPr>
          <p:cNvSpPr>
            <a:spLocks noGrp="1"/>
          </p:cNvSpPr>
          <p:nvPr>
            <p:ph type="dt" sz="half" idx="10"/>
          </p:nvPr>
        </p:nvSpPr>
        <p:spPr/>
        <p:txBody>
          <a:bodyPr/>
          <a:lstStyle/>
          <a:p>
            <a:fld id="{CE122DBD-0F98-4A3F-8F61-B5773CCD6418}" type="datetimeFigureOut">
              <a:rPr lang="en-GB" smtClean="0"/>
              <a:t>11/03/2025</a:t>
            </a:fld>
            <a:endParaRPr lang="en-GB"/>
          </a:p>
        </p:txBody>
      </p:sp>
      <p:sp>
        <p:nvSpPr>
          <p:cNvPr id="6" name="Footer Placeholder 5">
            <a:extLst>
              <a:ext uri="{FF2B5EF4-FFF2-40B4-BE49-F238E27FC236}">
                <a16:creationId xmlns:a16="http://schemas.microsoft.com/office/drawing/2014/main" id="{94B2E5AD-1C79-223D-E954-6038D486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D38729-C49F-5097-6AAF-255BB37217B1}"/>
              </a:ext>
            </a:extLst>
          </p:cNvPr>
          <p:cNvSpPr>
            <a:spLocks noGrp="1"/>
          </p:cNvSpPr>
          <p:nvPr>
            <p:ph type="sldNum" sz="quarter" idx="12"/>
          </p:nvPr>
        </p:nvSpPr>
        <p:spPr/>
        <p:txBody>
          <a:bodyPr/>
          <a:lstStyle/>
          <a:p>
            <a:fld id="{AAE0D7C3-3D8F-4880-A787-58094052688C}" type="slidenum">
              <a:rPr lang="en-GB" smtClean="0"/>
              <a:t>‹#›</a:t>
            </a:fld>
            <a:endParaRPr lang="en-GB"/>
          </a:p>
        </p:txBody>
      </p:sp>
    </p:spTree>
    <p:extLst>
      <p:ext uri="{BB962C8B-B14F-4D97-AF65-F5344CB8AC3E}">
        <p14:creationId xmlns:p14="http://schemas.microsoft.com/office/powerpoint/2010/main" val="2087767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1C6A-001C-72ED-F05E-4BFDAF090DA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72B598-52B9-113D-D42F-F504591347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B30374-4B3B-4C24-9A01-A643A5E056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B581C7-8B4A-5F26-5937-CC7CE9B3D5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5010A-101B-B1D7-2EC7-1581277C12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FD7755E-1667-D0EB-496A-D7F09EC281C9}"/>
              </a:ext>
            </a:extLst>
          </p:cNvPr>
          <p:cNvSpPr>
            <a:spLocks noGrp="1"/>
          </p:cNvSpPr>
          <p:nvPr>
            <p:ph type="dt" sz="half" idx="10"/>
          </p:nvPr>
        </p:nvSpPr>
        <p:spPr/>
        <p:txBody>
          <a:bodyPr/>
          <a:lstStyle/>
          <a:p>
            <a:fld id="{CE122DBD-0F98-4A3F-8F61-B5773CCD6418}" type="datetimeFigureOut">
              <a:rPr lang="en-GB" smtClean="0"/>
              <a:t>11/03/2025</a:t>
            </a:fld>
            <a:endParaRPr lang="en-GB"/>
          </a:p>
        </p:txBody>
      </p:sp>
      <p:sp>
        <p:nvSpPr>
          <p:cNvPr id="8" name="Footer Placeholder 7">
            <a:extLst>
              <a:ext uri="{FF2B5EF4-FFF2-40B4-BE49-F238E27FC236}">
                <a16:creationId xmlns:a16="http://schemas.microsoft.com/office/drawing/2014/main" id="{2E6A622A-9869-6A82-2F6C-D4FF1CDFA8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6836368-DF47-FF7B-8A08-2430F58FD3FC}"/>
              </a:ext>
            </a:extLst>
          </p:cNvPr>
          <p:cNvSpPr>
            <a:spLocks noGrp="1"/>
          </p:cNvSpPr>
          <p:nvPr>
            <p:ph type="sldNum" sz="quarter" idx="12"/>
          </p:nvPr>
        </p:nvSpPr>
        <p:spPr/>
        <p:txBody>
          <a:bodyPr/>
          <a:lstStyle/>
          <a:p>
            <a:fld id="{AAE0D7C3-3D8F-4880-A787-58094052688C}" type="slidenum">
              <a:rPr lang="en-GB" smtClean="0"/>
              <a:t>‹#›</a:t>
            </a:fld>
            <a:endParaRPr lang="en-GB"/>
          </a:p>
        </p:txBody>
      </p:sp>
    </p:spTree>
    <p:extLst>
      <p:ext uri="{BB962C8B-B14F-4D97-AF65-F5344CB8AC3E}">
        <p14:creationId xmlns:p14="http://schemas.microsoft.com/office/powerpoint/2010/main" val="307315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751CD-55E5-480E-5CDB-0A203F41A83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C3749C3-1A77-5E3D-CC04-7EDC3D86534E}"/>
              </a:ext>
            </a:extLst>
          </p:cNvPr>
          <p:cNvSpPr>
            <a:spLocks noGrp="1"/>
          </p:cNvSpPr>
          <p:nvPr>
            <p:ph type="dt" sz="half" idx="10"/>
          </p:nvPr>
        </p:nvSpPr>
        <p:spPr/>
        <p:txBody>
          <a:bodyPr/>
          <a:lstStyle/>
          <a:p>
            <a:fld id="{CE122DBD-0F98-4A3F-8F61-B5773CCD6418}" type="datetimeFigureOut">
              <a:rPr lang="en-GB" smtClean="0"/>
              <a:t>11/03/2025</a:t>
            </a:fld>
            <a:endParaRPr lang="en-GB"/>
          </a:p>
        </p:txBody>
      </p:sp>
      <p:sp>
        <p:nvSpPr>
          <p:cNvPr id="4" name="Footer Placeholder 3">
            <a:extLst>
              <a:ext uri="{FF2B5EF4-FFF2-40B4-BE49-F238E27FC236}">
                <a16:creationId xmlns:a16="http://schemas.microsoft.com/office/drawing/2014/main" id="{75B95734-DBC6-685C-ABC2-2D3E5B03479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72AB791-3E0B-A51C-EE06-3237636A8258}"/>
              </a:ext>
            </a:extLst>
          </p:cNvPr>
          <p:cNvSpPr>
            <a:spLocks noGrp="1"/>
          </p:cNvSpPr>
          <p:nvPr>
            <p:ph type="sldNum" sz="quarter" idx="12"/>
          </p:nvPr>
        </p:nvSpPr>
        <p:spPr/>
        <p:txBody>
          <a:bodyPr/>
          <a:lstStyle/>
          <a:p>
            <a:fld id="{AAE0D7C3-3D8F-4880-A787-58094052688C}" type="slidenum">
              <a:rPr lang="en-GB" smtClean="0"/>
              <a:t>‹#›</a:t>
            </a:fld>
            <a:endParaRPr lang="en-GB"/>
          </a:p>
        </p:txBody>
      </p:sp>
    </p:spTree>
    <p:extLst>
      <p:ext uri="{BB962C8B-B14F-4D97-AF65-F5344CB8AC3E}">
        <p14:creationId xmlns:p14="http://schemas.microsoft.com/office/powerpoint/2010/main" val="329181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0BCCA2-6597-1016-D59E-BCF4F0496F6A}"/>
              </a:ext>
            </a:extLst>
          </p:cNvPr>
          <p:cNvSpPr>
            <a:spLocks noGrp="1"/>
          </p:cNvSpPr>
          <p:nvPr>
            <p:ph type="dt" sz="half" idx="10"/>
          </p:nvPr>
        </p:nvSpPr>
        <p:spPr/>
        <p:txBody>
          <a:bodyPr/>
          <a:lstStyle/>
          <a:p>
            <a:fld id="{CE122DBD-0F98-4A3F-8F61-B5773CCD6418}" type="datetimeFigureOut">
              <a:rPr lang="en-GB" smtClean="0"/>
              <a:t>11/03/2025</a:t>
            </a:fld>
            <a:endParaRPr lang="en-GB"/>
          </a:p>
        </p:txBody>
      </p:sp>
      <p:sp>
        <p:nvSpPr>
          <p:cNvPr id="3" name="Footer Placeholder 2">
            <a:extLst>
              <a:ext uri="{FF2B5EF4-FFF2-40B4-BE49-F238E27FC236}">
                <a16:creationId xmlns:a16="http://schemas.microsoft.com/office/drawing/2014/main" id="{14950507-D9B8-E50F-AABC-329EB37745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5CEB527-3FB4-2A39-0843-9D885AC04079}"/>
              </a:ext>
            </a:extLst>
          </p:cNvPr>
          <p:cNvSpPr>
            <a:spLocks noGrp="1"/>
          </p:cNvSpPr>
          <p:nvPr>
            <p:ph type="sldNum" sz="quarter" idx="12"/>
          </p:nvPr>
        </p:nvSpPr>
        <p:spPr/>
        <p:txBody>
          <a:bodyPr/>
          <a:lstStyle/>
          <a:p>
            <a:fld id="{AAE0D7C3-3D8F-4880-A787-58094052688C}" type="slidenum">
              <a:rPr lang="en-GB" smtClean="0"/>
              <a:t>‹#›</a:t>
            </a:fld>
            <a:endParaRPr lang="en-GB"/>
          </a:p>
        </p:txBody>
      </p:sp>
    </p:spTree>
    <p:extLst>
      <p:ext uri="{BB962C8B-B14F-4D97-AF65-F5344CB8AC3E}">
        <p14:creationId xmlns:p14="http://schemas.microsoft.com/office/powerpoint/2010/main" val="365842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2E3E-C332-E9CC-9053-B83E0C110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5E225A8-318D-CA1E-4950-5F429AE3CF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402003C-FBAD-04F1-8B29-2ACE949EE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A3188E-7E67-8C7C-FAC0-6FEA159A7DAA}"/>
              </a:ext>
            </a:extLst>
          </p:cNvPr>
          <p:cNvSpPr>
            <a:spLocks noGrp="1"/>
          </p:cNvSpPr>
          <p:nvPr>
            <p:ph type="dt" sz="half" idx="10"/>
          </p:nvPr>
        </p:nvSpPr>
        <p:spPr/>
        <p:txBody>
          <a:bodyPr/>
          <a:lstStyle/>
          <a:p>
            <a:fld id="{CE122DBD-0F98-4A3F-8F61-B5773CCD6418}" type="datetimeFigureOut">
              <a:rPr lang="en-GB" smtClean="0"/>
              <a:t>11/03/2025</a:t>
            </a:fld>
            <a:endParaRPr lang="en-GB"/>
          </a:p>
        </p:txBody>
      </p:sp>
      <p:sp>
        <p:nvSpPr>
          <p:cNvPr id="6" name="Footer Placeholder 5">
            <a:extLst>
              <a:ext uri="{FF2B5EF4-FFF2-40B4-BE49-F238E27FC236}">
                <a16:creationId xmlns:a16="http://schemas.microsoft.com/office/drawing/2014/main" id="{DB4D1293-D8BB-0AB0-EBA2-339B3721B25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10AB70-D31E-288F-A4AB-54A602D303B6}"/>
              </a:ext>
            </a:extLst>
          </p:cNvPr>
          <p:cNvSpPr>
            <a:spLocks noGrp="1"/>
          </p:cNvSpPr>
          <p:nvPr>
            <p:ph type="sldNum" sz="quarter" idx="12"/>
          </p:nvPr>
        </p:nvSpPr>
        <p:spPr/>
        <p:txBody>
          <a:bodyPr/>
          <a:lstStyle/>
          <a:p>
            <a:fld id="{AAE0D7C3-3D8F-4880-A787-58094052688C}" type="slidenum">
              <a:rPr lang="en-GB" smtClean="0"/>
              <a:t>‹#›</a:t>
            </a:fld>
            <a:endParaRPr lang="en-GB"/>
          </a:p>
        </p:txBody>
      </p:sp>
    </p:spTree>
    <p:extLst>
      <p:ext uri="{BB962C8B-B14F-4D97-AF65-F5344CB8AC3E}">
        <p14:creationId xmlns:p14="http://schemas.microsoft.com/office/powerpoint/2010/main" val="3265170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7AE2-AD89-BFA1-E14B-A3739A5157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AD4B0F0-4E44-2E90-7398-6D9CF38A93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C4E1AE-038A-E905-CED8-41414553F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6EAEA1-D7EB-4E17-4B2C-C7078C4FBD9F}"/>
              </a:ext>
            </a:extLst>
          </p:cNvPr>
          <p:cNvSpPr>
            <a:spLocks noGrp="1"/>
          </p:cNvSpPr>
          <p:nvPr>
            <p:ph type="dt" sz="half" idx="10"/>
          </p:nvPr>
        </p:nvSpPr>
        <p:spPr/>
        <p:txBody>
          <a:bodyPr/>
          <a:lstStyle/>
          <a:p>
            <a:fld id="{CE122DBD-0F98-4A3F-8F61-B5773CCD6418}" type="datetimeFigureOut">
              <a:rPr lang="en-GB" smtClean="0"/>
              <a:t>11/03/2025</a:t>
            </a:fld>
            <a:endParaRPr lang="en-GB"/>
          </a:p>
        </p:txBody>
      </p:sp>
      <p:sp>
        <p:nvSpPr>
          <p:cNvPr id="6" name="Footer Placeholder 5">
            <a:extLst>
              <a:ext uri="{FF2B5EF4-FFF2-40B4-BE49-F238E27FC236}">
                <a16:creationId xmlns:a16="http://schemas.microsoft.com/office/drawing/2014/main" id="{4A19616D-DBD9-96BD-0CEB-B9912C690D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58212AD-81DF-547B-4E3F-A77E387A11CA}"/>
              </a:ext>
            </a:extLst>
          </p:cNvPr>
          <p:cNvSpPr>
            <a:spLocks noGrp="1"/>
          </p:cNvSpPr>
          <p:nvPr>
            <p:ph type="sldNum" sz="quarter" idx="12"/>
          </p:nvPr>
        </p:nvSpPr>
        <p:spPr/>
        <p:txBody>
          <a:bodyPr/>
          <a:lstStyle/>
          <a:p>
            <a:fld id="{AAE0D7C3-3D8F-4880-A787-58094052688C}" type="slidenum">
              <a:rPr lang="en-GB" smtClean="0"/>
              <a:t>‹#›</a:t>
            </a:fld>
            <a:endParaRPr lang="en-GB"/>
          </a:p>
        </p:txBody>
      </p:sp>
    </p:spTree>
    <p:extLst>
      <p:ext uri="{BB962C8B-B14F-4D97-AF65-F5344CB8AC3E}">
        <p14:creationId xmlns:p14="http://schemas.microsoft.com/office/powerpoint/2010/main" val="4087262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2C513B-5EA8-D5C6-5BDC-2935351899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1F7451-C39C-FD67-CCFE-6EFFFAA43F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82F2E6-91A6-864A-F9E1-1025900FB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122DBD-0F98-4A3F-8F61-B5773CCD6418}" type="datetimeFigureOut">
              <a:rPr lang="en-GB" smtClean="0"/>
              <a:t>11/03/2025</a:t>
            </a:fld>
            <a:endParaRPr lang="en-GB"/>
          </a:p>
        </p:txBody>
      </p:sp>
      <p:sp>
        <p:nvSpPr>
          <p:cNvPr id="5" name="Footer Placeholder 4">
            <a:extLst>
              <a:ext uri="{FF2B5EF4-FFF2-40B4-BE49-F238E27FC236}">
                <a16:creationId xmlns:a16="http://schemas.microsoft.com/office/drawing/2014/main" id="{845A139E-031C-4008-916E-3DD3C78E9F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AC386EB-2916-AE26-E494-6650828F5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E0D7C3-3D8F-4880-A787-58094052688C}" type="slidenum">
              <a:rPr lang="en-GB" smtClean="0"/>
              <a:t>‹#›</a:t>
            </a:fld>
            <a:endParaRPr lang="en-GB"/>
          </a:p>
        </p:txBody>
      </p:sp>
    </p:spTree>
    <p:extLst>
      <p:ext uri="{BB962C8B-B14F-4D97-AF65-F5344CB8AC3E}">
        <p14:creationId xmlns:p14="http://schemas.microsoft.com/office/powerpoint/2010/main" val="3810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wmf"/><Relationship Id="rId7" Type="http://schemas.openxmlformats.org/officeDocument/2006/relationships/image" Target="../media/image11.wmf"/><Relationship Id="rId2" Type="http://schemas.openxmlformats.org/officeDocument/2006/relationships/oleObject" Target="../embeddings/oleObject2.bin"/><Relationship Id="rId1" Type="http://schemas.openxmlformats.org/officeDocument/2006/relationships/slideLayout" Target="../slideLayouts/slideLayout4.xml"/><Relationship Id="rId6" Type="http://schemas.openxmlformats.org/officeDocument/2006/relationships/oleObject" Target="../embeddings/oleObject3.bin"/><Relationship Id="rId5" Type="http://schemas.openxmlformats.org/officeDocument/2006/relationships/image" Target="../media/image10.png"/><Relationship Id="rId10" Type="http://schemas.openxmlformats.org/officeDocument/2006/relationships/image" Target="../media/image13.wmf"/><Relationship Id="rId4" Type="http://schemas.openxmlformats.org/officeDocument/2006/relationships/image" Target="../media/image9.png"/><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14.wmf"/><Relationship Id="rId7" Type="http://schemas.openxmlformats.org/officeDocument/2006/relationships/image" Target="../media/image16.wmf"/><Relationship Id="rId2" Type="http://schemas.openxmlformats.org/officeDocument/2006/relationships/oleObject" Target="../embeddings/oleObject5.bin"/><Relationship Id="rId1" Type="http://schemas.openxmlformats.org/officeDocument/2006/relationships/slideLayout" Target="../slideLayouts/slideLayout4.xml"/><Relationship Id="rId6" Type="http://schemas.openxmlformats.org/officeDocument/2006/relationships/oleObject" Target="../embeddings/oleObject6.bin"/><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image" Target="../media/image17.wmf"/></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2.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3.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4.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5.xml"/><Relationship Id="rId7"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6.xml"/><Relationship Id="rId7"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7.xml"/><Relationship Id="rId7"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8.xml"/><Relationship Id="rId7" Type="http://schemas.openxmlformats.org/officeDocument/2006/relationships/image" Target="../media/image46.png"/><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FBCF-0CD4-6CBF-8A0D-5B72C4B6697E}"/>
              </a:ext>
            </a:extLst>
          </p:cNvPr>
          <p:cNvSpPr>
            <a:spLocks noGrp="1"/>
          </p:cNvSpPr>
          <p:nvPr>
            <p:ph type="ctrTitle"/>
          </p:nvPr>
        </p:nvSpPr>
        <p:spPr/>
        <p:txBody>
          <a:bodyPr/>
          <a:lstStyle/>
          <a:p>
            <a:r>
              <a:rPr lang="en-GB" dirty="0"/>
              <a:t>Image Processing and Analysis</a:t>
            </a:r>
          </a:p>
        </p:txBody>
      </p:sp>
      <p:sp>
        <p:nvSpPr>
          <p:cNvPr id="3" name="Subtitle 2">
            <a:extLst>
              <a:ext uri="{FF2B5EF4-FFF2-40B4-BE49-F238E27FC236}">
                <a16:creationId xmlns:a16="http://schemas.microsoft.com/office/drawing/2014/main" id="{F9586DF1-ED13-8230-B819-63266DF1D95B}"/>
              </a:ext>
            </a:extLst>
          </p:cNvPr>
          <p:cNvSpPr>
            <a:spLocks noGrp="1"/>
          </p:cNvSpPr>
          <p:nvPr>
            <p:ph type="subTitle" idx="1"/>
          </p:nvPr>
        </p:nvSpPr>
        <p:spPr/>
        <p:txBody>
          <a:bodyPr/>
          <a:lstStyle/>
          <a:p>
            <a:endParaRPr lang="en-US" dirty="0"/>
          </a:p>
          <a:p>
            <a:r>
              <a:rPr lang="en-US" dirty="0"/>
              <a:t>Ivica Dimitrovski</a:t>
            </a:r>
            <a:endParaRPr lang="en-GB" dirty="0"/>
          </a:p>
        </p:txBody>
      </p:sp>
    </p:spTree>
    <p:extLst>
      <p:ext uri="{BB962C8B-B14F-4D97-AF65-F5344CB8AC3E}">
        <p14:creationId xmlns:p14="http://schemas.microsoft.com/office/powerpoint/2010/main" val="1301596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77F7D9C9-76CA-4689-840B-0940C607A90E}"/>
              </a:ext>
            </a:extLst>
          </p:cNvPr>
          <p:cNvSpPr>
            <a:spLocks noGrp="1" noChangeArrowheads="1"/>
          </p:cNvSpPr>
          <p:nvPr>
            <p:ph type="title"/>
          </p:nvPr>
        </p:nvSpPr>
        <p:spPr/>
        <p:txBody>
          <a:bodyPr/>
          <a:lstStyle/>
          <a:p>
            <a:r>
              <a:rPr lang="en-US" altLang="mk-MK"/>
              <a:t>What is a Digital Image?</a:t>
            </a:r>
            <a:endParaRPr lang="mk-MK" altLang="mk-MK"/>
          </a:p>
        </p:txBody>
      </p:sp>
      <p:sp>
        <p:nvSpPr>
          <p:cNvPr id="75779" name="Content Placeholder 2">
            <a:extLst>
              <a:ext uri="{FF2B5EF4-FFF2-40B4-BE49-F238E27FC236}">
                <a16:creationId xmlns:a16="http://schemas.microsoft.com/office/drawing/2014/main" id="{46714FC3-979F-47E3-87C2-ABDD57C56DBE}"/>
              </a:ext>
            </a:extLst>
          </p:cNvPr>
          <p:cNvSpPr>
            <a:spLocks noGrp="1" noChangeArrowheads="1"/>
          </p:cNvSpPr>
          <p:nvPr>
            <p:ph sz="half" idx="1"/>
          </p:nvPr>
        </p:nvSpPr>
        <p:spPr/>
        <p:txBody>
          <a:bodyPr>
            <a:normAutofit fontScale="70000" lnSpcReduction="20000"/>
          </a:bodyPr>
          <a:lstStyle/>
          <a:p>
            <a:r>
              <a:rPr lang="en-US" altLang="mk-MK" dirty="0"/>
              <a:t>Digital images approximate this continuous function f(</a:t>
            </a:r>
            <a:r>
              <a:rPr lang="en-US" altLang="mk-MK" dirty="0" err="1"/>
              <a:t>x,y</a:t>
            </a:r>
            <a:r>
              <a:rPr lang="en-US" altLang="mk-MK" dirty="0"/>
              <a:t>) by using sampling in space and quantized intensity values (discretizing amplitude)</a:t>
            </a:r>
          </a:p>
          <a:p>
            <a:r>
              <a:rPr lang="en-US" altLang="mk-MK" dirty="0"/>
              <a:t>Remember digitization implies that a digital image approximates a real scene</a:t>
            </a:r>
          </a:p>
          <a:p>
            <a:r>
              <a:rPr lang="en-US" altLang="mk-MK" dirty="0"/>
              <a:t>Instead of an infinite function, we get a grid of values, called picture elements or pixels, where each pixel represents a sample of the continuous image function</a:t>
            </a:r>
          </a:p>
          <a:p>
            <a:r>
              <a:rPr lang="en-US" altLang="mk-MK" dirty="0"/>
              <a:t>Quantization is the number of grey levels in the digital image. The transition of the continuous values from the image function to its digital equivalent is called quantization</a:t>
            </a:r>
            <a:endParaRPr lang="mk-MK" altLang="mk-MK" dirty="0"/>
          </a:p>
        </p:txBody>
      </p:sp>
      <p:sp>
        <p:nvSpPr>
          <p:cNvPr id="2" name="Content Placeholder 1">
            <a:extLst>
              <a:ext uri="{FF2B5EF4-FFF2-40B4-BE49-F238E27FC236}">
                <a16:creationId xmlns:a16="http://schemas.microsoft.com/office/drawing/2014/main" id="{5E073919-C752-950A-0ADC-BAE0017D4AF2}"/>
              </a:ext>
            </a:extLst>
          </p:cNvPr>
          <p:cNvSpPr>
            <a:spLocks noGrp="1"/>
          </p:cNvSpPr>
          <p:nvPr>
            <p:ph sz="half" idx="2"/>
          </p:nvPr>
        </p:nvSpPr>
        <p:spPr/>
        <p:txBody>
          <a:bodyPr>
            <a:normAutofit fontScale="70000" lnSpcReduction="20000"/>
          </a:bodyPr>
          <a:lstStyle/>
          <a:p>
            <a:endParaRPr lang="en-GB"/>
          </a:p>
        </p:txBody>
      </p:sp>
      <p:pic>
        <p:nvPicPr>
          <p:cNvPr id="4" name="Picture 4">
            <a:extLst>
              <a:ext uri="{FF2B5EF4-FFF2-40B4-BE49-F238E27FC236}">
                <a16:creationId xmlns:a16="http://schemas.microsoft.com/office/drawing/2014/main" id="{88978670-3AB3-F379-7FB0-BB3F39FFC627}"/>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248400" y="3030538"/>
            <a:ext cx="510673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0264-19B5-AB6C-0147-72866CE2553A}"/>
              </a:ext>
            </a:extLst>
          </p:cNvPr>
          <p:cNvSpPr>
            <a:spLocks noGrp="1"/>
          </p:cNvSpPr>
          <p:nvPr>
            <p:ph type="title"/>
          </p:nvPr>
        </p:nvSpPr>
        <p:spPr/>
        <p:txBody>
          <a:bodyPr/>
          <a:lstStyle/>
          <a:p>
            <a:r>
              <a:rPr lang="en-US" dirty="0"/>
              <a:t>Technical Aspects of Digital Images</a:t>
            </a:r>
            <a:endParaRPr lang="en-GB" dirty="0"/>
          </a:p>
        </p:txBody>
      </p:sp>
      <p:sp>
        <p:nvSpPr>
          <p:cNvPr id="3" name="Content Placeholder 2">
            <a:extLst>
              <a:ext uri="{FF2B5EF4-FFF2-40B4-BE49-F238E27FC236}">
                <a16:creationId xmlns:a16="http://schemas.microsoft.com/office/drawing/2014/main" id="{63DAC992-8D4B-6CB2-C8B2-FBC4AB397BC5}"/>
              </a:ext>
            </a:extLst>
          </p:cNvPr>
          <p:cNvSpPr>
            <a:spLocks noGrp="1"/>
          </p:cNvSpPr>
          <p:nvPr>
            <p:ph idx="1"/>
          </p:nvPr>
        </p:nvSpPr>
        <p:spPr/>
        <p:txBody>
          <a:bodyPr/>
          <a:lstStyle/>
          <a:p>
            <a:r>
              <a:rPr lang="en-US" dirty="0"/>
              <a:t>Pixels</a:t>
            </a:r>
          </a:p>
          <a:p>
            <a:r>
              <a:rPr lang="en-US" dirty="0"/>
              <a:t>Resolution</a:t>
            </a:r>
          </a:p>
          <a:p>
            <a:r>
              <a:rPr lang="en-US" dirty="0"/>
              <a:t>Color Depth</a:t>
            </a:r>
          </a:p>
          <a:p>
            <a:r>
              <a:rPr lang="en-US" dirty="0"/>
              <a:t>Image Formats</a:t>
            </a:r>
          </a:p>
          <a:p>
            <a:endParaRPr lang="en-GB" dirty="0"/>
          </a:p>
        </p:txBody>
      </p:sp>
    </p:spTree>
    <p:extLst>
      <p:ext uri="{BB962C8B-B14F-4D97-AF65-F5344CB8AC3E}">
        <p14:creationId xmlns:p14="http://schemas.microsoft.com/office/powerpoint/2010/main" val="977405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B13-CFD7-E23D-E717-4B9273E7B48C}"/>
              </a:ext>
            </a:extLst>
          </p:cNvPr>
          <p:cNvSpPr>
            <a:spLocks noGrp="1"/>
          </p:cNvSpPr>
          <p:nvPr>
            <p:ph type="title"/>
          </p:nvPr>
        </p:nvSpPr>
        <p:spPr/>
        <p:txBody>
          <a:bodyPr/>
          <a:lstStyle/>
          <a:p>
            <a:r>
              <a:rPr lang="en-US" dirty="0"/>
              <a:t>Pixel</a:t>
            </a:r>
            <a:endParaRPr lang="en-GB" dirty="0"/>
          </a:p>
        </p:txBody>
      </p:sp>
      <p:sp>
        <p:nvSpPr>
          <p:cNvPr id="3" name="Content Placeholder 2">
            <a:extLst>
              <a:ext uri="{FF2B5EF4-FFF2-40B4-BE49-F238E27FC236}">
                <a16:creationId xmlns:a16="http://schemas.microsoft.com/office/drawing/2014/main" id="{2E03368B-5E8B-6B24-50EA-164E122F452B}"/>
              </a:ext>
            </a:extLst>
          </p:cNvPr>
          <p:cNvSpPr>
            <a:spLocks noGrp="1"/>
          </p:cNvSpPr>
          <p:nvPr>
            <p:ph idx="1"/>
          </p:nvPr>
        </p:nvSpPr>
        <p:spPr/>
        <p:txBody>
          <a:bodyPr/>
          <a:lstStyle/>
          <a:p>
            <a:r>
              <a:rPr lang="en-US" dirty="0"/>
              <a:t>Short for "picture element," is the smallest unit of a digital image</a:t>
            </a:r>
          </a:p>
          <a:p>
            <a:r>
              <a:rPr lang="en-US" dirty="0"/>
              <a:t>Each pixel contains numerical values that represent its color and intensity. All these pixels form a digital image</a:t>
            </a:r>
          </a:p>
          <a:p>
            <a:r>
              <a:rPr lang="en-US" dirty="0"/>
              <a:t>In a grayscale image, each pixel has a single value representing the intensity of light</a:t>
            </a:r>
          </a:p>
          <a:p>
            <a:r>
              <a:rPr lang="en-US" dirty="0"/>
              <a:t>In a color image, each pixel typically has three values representing the intensity of the primary colors (red, green, and blue) in the RGB color model</a:t>
            </a:r>
            <a:endParaRPr lang="en-GB" dirty="0"/>
          </a:p>
        </p:txBody>
      </p:sp>
    </p:spTree>
    <p:extLst>
      <p:ext uri="{BB962C8B-B14F-4D97-AF65-F5344CB8AC3E}">
        <p14:creationId xmlns:p14="http://schemas.microsoft.com/office/powerpoint/2010/main" val="3494111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BA87-67A0-5AF8-193E-5C59A47D7BE3}"/>
              </a:ext>
            </a:extLst>
          </p:cNvPr>
          <p:cNvSpPr>
            <a:spLocks noGrp="1"/>
          </p:cNvSpPr>
          <p:nvPr>
            <p:ph type="title"/>
          </p:nvPr>
        </p:nvSpPr>
        <p:spPr/>
        <p:txBody>
          <a:bodyPr/>
          <a:lstStyle/>
          <a:p>
            <a:r>
              <a:rPr lang="en-US" dirty="0"/>
              <a:t>Resolution</a:t>
            </a:r>
            <a:endParaRPr lang="en-GB" dirty="0"/>
          </a:p>
        </p:txBody>
      </p:sp>
      <p:sp>
        <p:nvSpPr>
          <p:cNvPr id="3" name="Content Placeholder 2">
            <a:extLst>
              <a:ext uri="{FF2B5EF4-FFF2-40B4-BE49-F238E27FC236}">
                <a16:creationId xmlns:a16="http://schemas.microsoft.com/office/drawing/2014/main" id="{FFA9E9C3-3BCA-DFEC-AB52-4515B9DC28DC}"/>
              </a:ext>
            </a:extLst>
          </p:cNvPr>
          <p:cNvSpPr>
            <a:spLocks noGrp="1"/>
          </p:cNvSpPr>
          <p:nvPr>
            <p:ph sz="half" idx="1"/>
          </p:nvPr>
        </p:nvSpPr>
        <p:spPr/>
        <p:txBody>
          <a:bodyPr>
            <a:normAutofit fontScale="70000" lnSpcReduction="20000"/>
          </a:bodyPr>
          <a:lstStyle/>
          <a:p>
            <a:r>
              <a:rPr lang="en-US" dirty="0"/>
              <a:t>Resolution refers to the amount of detail an image holds, it occurs technically as the number of pixels in the image, often measured in pixels per inch (PPI) or dots per inch (DPI)</a:t>
            </a:r>
          </a:p>
          <a:p>
            <a:r>
              <a:rPr lang="en-US" dirty="0"/>
              <a:t>We use pixels to measure the size of an image by width and height</a:t>
            </a:r>
          </a:p>
          <a:p>
            <a:r>
              <a:rPr lang="en-US" dirty="0"/>
              <a:t>Higher resolution means more pixels are used to represent the image, resulting in greater detail and clarity</a:t>
            </a:r>
          </a:p>
          <a:p>
            <a:r>
              <a:rPr lang="en-US" dirty="0"/>
              <a:t>Common resolutions for digital images include 720p, 1080p, and 4K</a:t>
            </a:r>
          </a:p>
          <a:p>
            <a:r>
              <a:rPr lang="en-US" dirty="0"/>
              <a:t>Today's standard Full HD image would measure 1920x1080 pixels or around 2.1 megapixels (the total number of pixels is 2.073.600)</a:t>
            </a:r>
            <a:endParaRPr lang="en-GB" dirty="0"/>
          </a:p>
        </p:txBody>
      </p:sp>
      <p:sp>
        <p:nvSpPr>
          <p:cNvPr id="5" name="Content Placeholder 4">
            <a:extLst>
              <a:ext uri="{FF2B5EF4-FFF2-40B4-BE49-F238E27FC236}">
                <a16:creationId xmlns:a16="http://schemas.microsoft.com/office/drawing/2014/main" id="{45363486-A862-197B-2F01-44EA09E30960}"/>
              </a:ext>
            </a:extLst>
          </p:cNvPr>
          <p:cNvSpPr>
            <a:spLocks noGrp="1"/>
          </p:cNvSpPr>
          <p:nvPr>
            <p:ph sz="half" idx="2"/>
          </p:nvPr>
        </p:nvSpPr>
        <p:spPr/>
        <p:txBody>
          <a:bodyPr>
            <a:normAutofit fontScale="70000" lnSpcReduction="20000"/>
          </a:bodyPr>
          <a:lstStyle/>
          <a:p>
            <a:endParaRPr lang="en-GB"/>
          </a:p>
        </p:txBody>
      </p:sp>
      <p:pic>
        <p:nvPicPr>
          <p:cNvPr id="4" name="Picture 5">
            <a:extLst>
              <a:ext uri="{FF2B5EF4-FFF2-40B4-BE49-F238E27FC236}">
                <a16:creationId xmlns:a16="http://schemas.microsoft.com/office/drawing/2014/main" id="{5F7826B4-19D7-BA5E-337B-25ACCB943DA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162399" y="3175338"/>
            <a:ext cx="5201201" cy="165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10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9759-AD2A-0B53-4EE3-56B76281FB99}"/>
              </a:ext>
            </a:extLst>
          </p:cNvPr>
          <p:cNvSpPr>
            <a:spLocks noGrp="1"/>
          </p:cNvSpPr>
          <p:nvPr>
            <p:ph type="title"/>
          </p:nvPr>
        </p:nvSpPr>
        <p:spPr/>
        <p:txBody>
          <a:bodyPr/>
          <a:lstStyle/>
          <a:p>
            <a:r>
              <a:rPr lang="en-US" dirty="0"/>
              <a:t>Color Depth</a:t>
            </a:r>
          </a:p>
        </p:txBody>
      </p:sp>
      <p:sp>
        <p:nvSpPr>
          <p:cNvPr id="3" name="Content Placeholder 2">
            <a:extLst>
              <a:ext uri="{FF2B5EF4-FFF2-40B4-BE49-F238E27FC236}">
                <a16:creationId xmlns:a16="http://schemas.microsoft.com/office/drawing/2014/main" id="{9FEEFF53-3143-C90E-EAEC-E886FE278D1F}"/>
              </a:ext>
            </a:extLst>
          </p:cNvPr>
          <p:cNvSpPr>
            <a:spLocks noGrp="1"/>
          </p:cNvSpPr>
          <p:nvPr>
            <p:ph sz="half" idx="1"/>
          </p:nvPr>
        </p:nvSpPr>
        <p:spPr/>
        <p:txBody>
          <a:bodyPr>
            <a:normAutofit fontScale="70000" lnSpcReduction="20000"/>
          </a:bodyPr>
          <a:lstStyle/>
          <a:p>
            <a:r>
              <a:rPr lang="en-US" dirty="0"/>
              <a:t>Also known as bit depth, determines the number of colors that can be displayed in an image</a:t>
            </a:r>
          </a:p>
          <a:p>
            <a:r>
              <a:rPr lang="en-US" dirty="0"/>
              <a:t>It is measured in bits per pixel (</a:t>
            </a:r>
            <a:r>
              <a:rPr lang="en-US" dirty="0" err="1"/>
              <a:t>bpp</a:t>
            </a:r>
            <a:r>
              <a:rPr lang="en-US" dirty="0"/>
              <a:t>)</a:t>
            </a:r>
          </a:p>
          <a:p>
            <a:pPr lvl="1"/>
            <a:r>
              <a:rPr lang="en-US" dirty="0"/>
              <a:t>1 </a:t>
            </a:r>
            <a:r>
              <a:rPr lang="en-US" dirty="0" err="1"/>
              <a:t>bpp</a:t>
            </a:r>
            <a:r>
              <a:rPr lang="en-US" dirty="0"/>
              <a:t>: 2 colors (black and white)</a:t>
            </a:r>
          </a:p>
          <a:p>
            <a:pPr lvl="1"/>
            <a:r>
              <a:rPr lang="en-US" dirty="0"/>
              <a:t>8 </a:t>
            </a:r>
            <a:r>
              <a:rPr lang="en-US" dirty="0" err="1"/>
              <a:t>bpp</a:t>
            </a:r>
            <a:r>
              <a:rPr lang="en-US" dirty="0"/>
              <a:t>: 256 colors</a:t>
            </a:r>
          </a:p>
          <a:p>
            <a:pPr lvl="1"/>
            <a:r>
              <a:rPr lang="en-US" dirty="0"/>
              <a:t>24 </a:t>
            </a:r>
            <a:r>
              <a:rPr lang="en-US" dirty="0" err="1"/>
              <a:t>bpp</a:t>
            </a:r>
            <a:r>
              <a:rPr lang="en-US" dirty="0"/>
              <a:t>: 16.7 million colors (true color)</a:t>
            </a:r>
          </a:p>
          <a:p>
            <a:pPr lvl="1"/>
            <a:r>
              <a:rPr lang="en-US" dirty="0"/>
              <a:t>32 </a:t>
            </a:r>
            <a:r>
              <a:rPr lang="en-US" dirty="0" err="1"/>
              <a:t>bpp</a:t>
            </a:r>
            <a:r>
              <a:rPr lang="en-US" dirty="0"/>
              <a:t> (Red, Green, Blue, and “Alpha”, a.k.a. Opacity)</a:t>
            </a:r>
          </a:p>
          <a:p>
            <a:r>
              <a:rPr lang="en-US" dirty="0"/>
              <a:t>8-bit (256 levels) provides a good trade-off between quality, human perception, storage, and compatibility</a:t>
            </a:r>
          </a:p>
          <a:p>
            <a:pPr lvl="1"/>
            <a:r>
              <a:rPr lang="en-US" dirty="0"/>
              <a:t>The human eye can distinguish around 200-250 grayscale levels under normal lighting conditions</a:t>
            </a:r>
          </a:p>
          <a:p>
            <a:pPr lvl="1"/>
            <a:r>
              <a:rPr lang="en-US" dirty="0"/>
              <a:t>Lower quantization (e.g., 4-bit, 16 levels) can cause banding artifacts (visible steps in shading)</a:t>
            </a:r>
          </a:p>
          <a:p>
            <a:pPr lvl="1"/>
            <a:endParaRPr lang="en-GB" dirty="0"/>
          </a:p>
        </p:txBody>
      </p:sp>
      <p:sp>
        <p:nvSpPr>
          <p:cNvPr id="5" name="Content Placeholder 4">
            <a:extLst>
              <a:ext uri="{FF2B5EF4-FFF2-40B4-BE49-F238E27FC236}">
                <a16:creationId xmlns:a16="http://schemas.microsoft.com/office/drawing/2014/main" id="{BF2847D8-0F1C-B4A1-2466-A79E4CB27275}"/>
              </a:ext>
            </a:extLst>
          </p:cNvPr>
          <p:cNvSpPr>
            <a:spLocks noGrp="1"/>
          </p:cNvSpPr>
          <p:nvPr>
            <p:ph sz="half" idx="2"/>
          </p:nvPr>
        </p:nvSpPr>
        <p:spPr/>
        <p:txBody>
          <a:bodyPr>
            <a:normAutofit fontScale="70000" lnSpcReduction="20000"/>
          </a:bodyPr>
          <a:lstStyle/>
          <a:p>
            <a:endParaRPr lang="en-GB"/>
          </a:p>
        </p:txBody>
      </p:sp>
      <p:pic>
        <p:nvPicPr>
          <p:cNvPr id="4" name="Picture 4">
            <a:extLst>
              <a:ext uri="{FF2B5EF4-FFF2-40B4-BE49-F238E27FC236}">
                <a16:creationId xmlns:a16="http://schemas.microsoft.com/office/drawing/2014/main" id="{D6AA0543-069C-01D8-9F0F-7DAFD8C323C2}"/>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96000" y="3063302"/>
            <a:ext cx="5408124" cy="149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031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4FD78-BFD7-6E89-15E7-0C5AF92E8883}"/>
              </a:ext>
            </a:extLst>
          </p:cNvPr>
          <p:cNvSpPr>
            <a:spLocks noGrp="1"/>
          </p:cNvSpPr>
          <p:nvPr>
            <p:ph type="title"/>
          </p:nvPr>
        </p:nvSpPr>
        <p:spPr/>
        <p:txBody>
          <a:bodyPr/>
          <a:lstStyle/>
          <a:p>
            <a:r>
              <a:rPr lang="en-GB" dirty="0"/>
              <a:t>Image Formats</a:t>
            </a:r>
          </a:p>
        </p:txBody>
      </p:sp>
      <p:sp>
        <p:nvSpPr>
          <p:cNvPr id="3" name="Content Placeholder 2">
            <a:extLst>
              <a:ext uri="{FF2B5EF4-FFF2-40B4-BE49-F238E27FC236}">
                <a16:creationId xmlns:a16="http://schemas.microsoft.com/office/drawing/2014/main" id="{7C8B8FBB-1A99-49D6-758B-09A5CD228215}"/>
              </a:ext>
            </a:extLst>
          </p:cNvPr>
          <p:cNvSpPr>
            <a:spLocks noGrp="1"/>
          </p:cNvSpPr>
          <p:nvPr>
            <p:ph idx="1"/>
          </p:nvPr>
        </p:nvSpPr>
        <p:spPr/>
        <p:txBody>
          <a:bodyPr>
            <a:normAutofit/>
          </a:bodyPr>
          <a:lstStyle/>
          <a:p>
            <a:r>
              <a:rPr lang="en-US" dirty="0"/>
              <a:t>Digital images can be stored in various formats, each with its own characteristics and uses</a:t>
            </a:r>
          </a:p>
          <a:p>
            <a:pPr lvl="1"/>
            <a:r>
              <a:rPr lang="en-US" dirty="0"/>
              <a:t>JPEG: Common for photographs, offers lossy compression to reduce file size</a:t>
            </a:r>
          </a:p>
          <a:p>
            <a:pPr lvl="1"/>
            <a:r>
              <a:rPr lang="en-US" dirty="0"/>
              <a:t>PNG: Supports lossless compression and transparency, often used for web graphics</a:t>
            </a:r>
          </a:p>
          <a:p>
            <a:pPr lvl="1"/>
            <a:r>
              <a:rPr lang="en-US" dirty="0"/>
              <a:t>GIF: Limited to 256 colors, supports simple animations</a:t>
            </a:r>
          </a:p>
          <a:p>
            <a:pPr lvl="1"/>
            <a:r>
              <a:rPr lang="en-US" dirty="0"/>
              <a:t>BMP: Uncompressed, large file sizes, used in certain applications where quality is paramount</a:t>
            </a:r>
          </a:p>
          <a:p>
            <a:pPr lvl="1"/>
            <a:r>
              <a:rPr lang="en-US" dirty="0"/>
              <a:t>TIFF: Supports multiple layers and lossless compression, commonly used in professional photography and printing</a:t>
            </a:r>
            <a:endParaRPr lang="en-GB" dirty="0"/>
          </a:p>
        </p:txBody>
      </p:sp>
    </p:spTree>
    <p:extLst>
      <p:ext uri="{BB962C8B-B14F-4D97-AF65-F5344CB8AC3E}">
        <p14:creationId xmlns:p14="http://schemas.microsoft.com/office/powerpoint/2010/main" val="84024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BB94-9A25-7832-4899-F4CC88E2CEDF}"/>
              </a:ext>
            </a:extLst>
          </p:cNvPr>
          <p:cNvSpPr>
            <a:spLocks noGrp="1"/>
          </p:cNvSpPr>
          <p:nvPr>
            <p:ph type="title"/>
          </p:nvPr>
        </p:nvSpPr>
        <p:spPr/>
        <p:txBody>
          <a:bodyPr/>
          <a:lstStyle/>
          <a:p>
            <a:r>
              <a:rPr lang="en-US" dirty="0"/>
              <a:t>OpenCV: Your Tool for Digital Image Processing</a:t>
            </a:r>
          </a:p>
        </p:txBody>
      </p:sp>
      <p:sp>
        <p:nvSpPr>
          <p:cNvPr id="3" name="Content Placeholder 2">
            <a:extLst>
              <a:ext uri="{FF2B5EF4-FFF2-40B4-BE49-F238E27FC236}">
                <a16:creationId xmlns:a16="http://schemas.microsoft.com/office/drawing/2014/main" id="{3173FCCA-25B5-9B88-0A19-6958260AA003}"/>
              </a:ext>
            </a:extLst>
          </p:cNvPr>
          <p:cNvSpPr>
            <a:spLocks noGrp="1"/>
          </p:cNvSpPr>
          <p:nvPr>
            <p:ph idx="1"/>
          </p:nvPr>
        </p:nvSpPr>
        <p:spPr/>
        <p:txBody>
          <a:bodyPr>
            <a:normAutofit fontScale="62500" lnSpcReduction="20000"/>
          </a:bodyPr>
          <a:lstStyle/>
          <a:p>
            <a:r>
              <a:rPr lang="en-US" dirty="0"/>
              <a:t>OpenCV (Open Source Computer Vision Library) is a powerful and widely-used open-source library for digital image processing and computer vision</a:t>
            </a:r>
          </a:p>
          <a:p>
            <a:r>
              <a:rPr lang="en-US" dirty="0"/>
              <a:t>Provides a comprehensive suite of functions and algorithms that enable developers and researchers to manipulate, analyze, and understand visual data </a:t>
            </a:r>
          </a:p>
          <a:p>
            <a:r>
              <a:rPr lang="en-US" dirty="0"/>
              <a:t>Founded in 1999 by Intel, OpenCV was envisioned as a way to boost the accessibility of computer vision tools</a:t>
            </a:r>
          </a:p>
          <a:p>
            <a:pPr lvl="1"/>
            <a:r>
              <a:rPr lang="en-US" dirty="0"/>
              <a:t>Intel recognized that by making such tools available and open-source, a greater number of applications and innovations would emerge</a:t>
            </a:r>
          </a:p>
          <a:p>
            <a:pPr lvl="1"/>
            <a:r>
              <a:rPr lang="en-US" dirty="0"/>
              <a:t>Gary </a:t>
            </a:r>
            <a:r>
              <a:rPr lang="en-US" dirty="0" err="1"/>
              <a:t>Bradski</a:t>
            </a:r>
            <a:r>
              <a:rPr lang="en-US" dirty="0"/>
              <a:t>, one of the key figures behind OpenCV, played a crucial role in its early development.</a:t>
            </a:r>
          </a:p>
          <a:p>
            <a:pPr lvl="1"/>
            <a:r>
              <a:rPr lang="en-US" dirty="0"/>
              <a:t>The first OpenCV version was 1.0. </a:t>
            </a:r>
          </a:p>
          <a:p>
            <a:pPr lvl="1"/>
            <a:r>
              <a:rPr lang="en-US" dirty="0"/>
              <a:t>When OpenCV was designed the focus was real-time applications for computational efficiency. All things are written in optimized C/C++ to take advantage of multi-core processing</a:t>
            </a:r>
          </a:p>
          <a:p>
            <a:r>
              <a:rPr lang="en-US" dirty="0"/>
              <a:t>OpenCV is released under Apache License Version 2.0 and hence it’s free for both academic and commercial use</a:t>
            </a:r>
          </a:p>
          <a:p>
            <a:r>
              <a:rPr lang="en-US" dirty="0"/>
              <a:t>It has C++, C, Python and Java interfaces and supports Windows, Linux, Mac OS, iOS and Android</a:t>
            </a:r>
          </a:p>
          <a:p>
            <a:r>
              <a:rPr lang="en-US" dirty="0"/>
              <a:t>The current OpenCV version is 4.11.0</a:t>
            </a:r>
          </a:p>
        </p:txBody>
      </p:sp>
      <p:pic>
        <p:nvPicPr>
          <p:cNvPr id="4" name="Picture 3" descr="OpenCV">
            <a:extLst>
              <a:ext uri="{FF2B5EF4-FFF2-40B4-BE49-F238E27FC236}">
                <a16:creationId xmlns:a16="http://schemas.microsoft.com/office/drawing/2014/main" id="{3418A642-ADA6-902B-B656-9933ADE35C1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1107" y="624537"/>
            <a:ext cx="805385" cy="1066151"/>
          </a:xfrm>
          <a:prstGeom prst="rect">
            <a:avLst/>
          </a:prstGeom>
          <a:noFill/>
          <a:ln>
            <a:noFill/>
          </a:ln>
        </p:spPr>
      </p:pic>
    </p:spTree>
    <p:extLst>
      <p:ext uri="{BB962C8B-B14F-4D97-AF65-F5344CB8AC3E}">
        <p14:creationId xmlns:p14="http://schemas.microsoft.com/office/powerpoint/2010/main" val="1515206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ACFE2-9709-6016-43C9-1517526849EC}"/>
              </a:ext>
            </a:extLst>
          </p:cNvPr>
          <p:cNvSpPr>
            <a:spLocks noGrp="1"/>
          </p:cNvSpPr>
          <p:nvPr>
            <p:ph type="title"/>
          </p:nvPr>
        </p:nvSpPr>
        <p:spPr/>
        <p:txBody>
          <a:bodyPr/>
          <a:lstStyle/>
          <a:p>
            <a:r>
              <a:rPr lang="en-GB" dirty="0"/>
              <a:t>Key Features of OpenCV</a:t>
            </a:r>
          </a:p>
        </p:txBody>
      </p:sp>
      <p:sp>
        <p:nvSpPr>
          <p:cNvPr id="3" name="Content Placeholder 2">
            <a:extLst>
              <a:ext uri="{FF2B5EF4-FFF2-40B4-BE49-F238E27FC236}">
                <a16:creationId xmlns:a16="http://schemas.microsoft.com/office/drawing/2014/main" id="{3EF04F38-F879-77E1-0D56-C7118F013570}"/>
              </a:ext>
            </a:extLst>
          </p:cNvPr>
          <p:cNvSpPr>
            <a:spLocks noGrp="1"/>
          </p:cNvSpPr>
          <p:nvPr>
            <p:ph idx="1"/>
          </p:nvPr>
        </p:nvSpPr>
        <p:spPr/>
        <p:txBody>
          <a:bodyPr>
            <a:normAutofit fontScale="77500" lnSpcReduction="20000"/>
          </a:bodyPr>
          <a:lstStyle/>
          <a:p>
            <a:r>
              <a:rPr lang="en-US" dirty="0"/>
              <a:t>Comprehensive Libraries: OpenCV includes a wide range of libraries for various image processing tasks, including filtering, geometric transformations, color space conversions, and feature detection</a:t>
            </a:r>
          </a:p>
          <a:p>
            <a:r>
              <a:rPr lang="en-US" dirty="0"/>
              <a:t>Real-Time Capabilities: Designed for real-time applications, OpenCV can process video and image streams efficiently. It is used in areas where real-time performance is crucial, such as robotics and autonomous vehicles.</a:t>
            </a:r>
          </a:p>
          <a:p>
            <a:r>
              <a:rPr lang="en-US" dirty="0"/>
              <a:t>Cross-Platform Support: OpenCV is compatible with multiple operating systems, including Windows, macOS, and Linux. It also supports various hardware architectures, including mobile devices</a:t>
            </a:r>
          </a:p>
          <a:p>
            <a:r>
              <a:rPr lang="en-US" dirty="0"/>
              <a:t>Integration with Other Libraries: OpenCV can be integrated with other libraries and frameworks, such as TensorFlow, </a:t>
            </a:r>
            <a:r>
              <a:rPr lang="en-US" dirty="0" err="1"/>
              <a:t>PyTorch</a:t>
            </a:r>
            <a:r>
              <a:rPr lang="en-US" dirty="0"/>
              <a:t>, and SciPy, to build advanced machine learning and artificial intelligence applications</a:t>
            </a:r>
          </a:p>
          <a:p>
            <a:r>
              <a:rPr lang="en-US" dirty="0"/>
              <a:t>Extensive Documentation and Community Support: The library comes with extensive documentation, tutorials, and an active community, making it easier for users to get help and learn how to use OpenCV effectively</a:t>
            </a:r>
            <a:endParaRPr lang="en-GB" dirty="0"/>
          </a:p>
        </p:txBody>
      </p:sp>
    </p:spTree>
    <p:extLst>
      <p:ext uri="{BB962C8B-B14F-4D97-AF65-F5344CB8AC3E}">
        <p14:creationId xmlns:p14="http://schemas.microsoft.com/office/powerpoint/2010/main" val="411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93FD8-3C96-0E0E-A979-60A8D4094407}"/>
              </a:ext>
            </a:extLst>
          </p:cNvPr>
          <p:cNvSpPr>
            <a:spLocks noGrp="1"/>
          </p:cNvSpPr>
          <p:nvPr>
            <p:ph type="title"/>
          </p:nvPr>
        </p:nvSpPr>
        <p:spPr/>
        <p:txBody>
          <a:bodyPr/>
          <a:lstStyle/>
          <a:p>
            <a:r>
              <a:rPr lang="en-US" dirty="0"/>
              <a:t>Setting Up OpenCV and NumPy</a:t>
            </a:r>
          </a:p>
        </p:txBody>
      </p:sp>
      <p:sp>
        <p:nvSpPr>
          <p:cNvPr id="3" name="Content Placeholder 2">
            <a:extLst>
              <a:ext uri="{FF2B5EF4-FFF2-40B4-BE49-F238E27FC236}">
                <a16:creationId xmlns:a16="http://schemas.microsoft.com/office/drawing/2014/main" id="{E9079103-6686-1BA7-C301-ADC23A3D1464}"/>
              </a:ext>
            </a:extLst>
          </p:cNvPr>
          <p:cNvSpPr>
            <a:spLocks noGrp="1"/>
          </p:cNvSpPr>
          <p:nvPr>
            <p:ph idx="1"/>
          </p:nvPr>
        </p:nvSpPr>
        <p:spPr/>
        <p:txBody>
          <a:bodyPr>
            <a:normAutofit fontScale="85000" lnSpcReduction="20000"/>
          </a:bodyPr>
          <a:lstStyle/>
          <a:p>
            <a:r>
              <a:rPr lang="en-US" dirty="0"/>
              <a:t>To start using OpenCV, you need to install the library</a:t>
            </a:r>
          </a:p>
          <a:p>
            <a:r>
              <a:rPr lang="en-US" dirty="0"/>
              <a:t>Before installing OpenCV, ensure you have Python installed on your system, which is one of the most popular languages for working with OpenCV</a:t>
            </a:r>
          </a:p>
          <a:p>
            <a:r>
              <a:rPr lang="en-US" dirty="0"/>
              <a:t>Installing OpenCV via pip</a:t>
            </a:r>
          </a:p>
          <a:p>
            <a:pPr lvl="1"/>
            <a:r>
              <a:rPr lang="en-US" dirty="0"/>
              <a:t>Open a terminal or command prompt and run the following command to install OpenCV:</a:t>
            </a:r>
          </a:p>
          <a:p>
            <a:pPr lvl="2"/>
            <a:r>
              <a:rPr lang="en-US" dirty="0"/>
              <a:t>pip install </a:t>
            </a:r>
            <a:r>
              <a:rPr lang="en-US" dirty="0" err="1"/>
              <a:t>opencv</a:t>
            </a:r>
            <a:r>
              <a:rPr lang="en-US" dirty="0"/>
              <a:t>-python</a:t>
            </a:r>
          </a:p>
          <a:p>
            <a:r>
              <a:rPr lang="en-US" dirty="0"/>
              <a:t>NumPy is a scientific computation package</a:t>
            </a:r>
          </a:p>
          <a:p>
            <a:r>
              <a:rPr lang="en-US" dirty="0"/>
              <a:t>It offers many functions and utilities to work with N-Dimension arrays</a:t>
            </a:r>
          </a:p>
          <a:p>
            <a:r>
              <a:rPr lang="en-US" dirty="0"/>
              <a:t>Largely used by other libraries such as OpenCV, TensorFlow and </a:t>
            </a:r>
            <a:r>
              <a:rPr lang="en-US" dirty="0" err="1"/>
              <a:t>PyTorch</a:t>
            </a:r>
            <a:r>
              <a:rPr lang="en-US" dirty="0"/>
              <a:t> to deal with multi dimensional arrays (e.g., tensors or images)</a:t>
            </a:r>
          </a:p>
          <a:p>
            <a:r>
              <a:rPr lang="en-US" dirty="0"/>
              <a:t>We can easily install NumPy using pip by running</a:t>
            </a:r>
          </a:p>
          <a:p>
            <a:pPr lvl="1"/>
            <a:r>
              <a:rPr lang="en-US" dirty="0"/>
              <a:t>pip install </a:t>
            </a:r>
            <a:r>
              <a:rPr lang="en-US" dirty="0" err="1"/>
              <a:t>numpy</a:t>
            </a:r>
            <a:r>
              <a:rPr lang="en-US" dirty="0"/>
              <a:t> </a:t>
            </a:r>
            <a:endParaRPr lang="en-GB" dirty="0"/>
          </a:p>
          <a:p>
            <a:endParaRPr lang="en-US" dirty="0"/>
          </a:p>
          <a:p>
            <a:endParaRPr lang="en-GB" dirty="0"/>
          </a:p>
        </p:txBody>
      </p:sp>
    </p:spTree>
    <p:extLst>
      <p:ext uri="{BB962C8B-B14F-4D97-AF65-F5344CB8AC3E}">
        <p14:creationId xmlns:p14="http://schemas.microsoft.com/office/powerpoint/2010/main" val="528444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Introduction to Point Operators</a:t>
            </a:r>
          </a:p>
        </p:txBody>
      </p:sp>
      <p:sp>
        <p:nvSpPr>
          <p:cNvPr id="3" name="Content Placeholder 2"/>
          <p:cNvSpPr>
            <a:spLocks noGrp="1"/>
          </p:cNvSpPr>
          <p:nvPr>
            <p:ph sz="half" idx="1"/>
          </p:nvPr>
        </p:nvSpPr>
        <p:spPr/>
        <p:txBody>
          <a:bodyPr/>
          <a:lstStyle/>
          <a:p>
            <a:r>
              <a:rPr dirty="0"/>
              <a:t>Point operators apply a transformation function to each pixel independently</a:t>
            </a:r>
            <a:endParaRPr lang="en-US" dirty="0"/>
          </a:p>
          <a:p>
            <a:r>
              <a:rPr dirty="0"/>
              <a:t>They modify pixel intensity values without considering neighboring pixels</a:t>
            </a:r>
          </a:p>
          <a:p>
            <a:r>
              <a:rPr dirty="0"/>
              <a:t>Used for contrast enhancement, thresholding, and gamma correction</a:t>
            </a:r>
          </a:p>
          <a:p>
            <a:endParaRPr dirty="0"/>
          </a:p>
        </p:txBody>
      </p:sp>
      <p:grpSp>
        <p:nvGrpSpPr>
          <p:cNvPr id="16" name="Group 15">
            <a:extLst>
              <a:ext uri="{FF2B5EF4-FFF2-40B4-BE49-F238E27FC236}">
                <a16:creationId xmlns:a16="http://schemas.microsoft.com/office/drawing/2014/main" id="{0700C380-2E3F-4567-8B50-A36B5B230A95}"/>
              </a:ext>
            </a:extLst>
          </p:cNvPr>
          <p:cNvGrpSpPr/>
          <p:nvPr/>
        </p:nvGrpSpPr>
        <p:grpSpPr>
          <a:xfrm>
            <a:off x="6802098" y="2099508"/>
            <a:ext cx="4062752" cy="3374186"/>
            <a:chOff x="7722848" y="2632907"/>
            <a:chExt cx="3088526" cy="2501894"/>
          </a:xfrm>
        </p:grpSpPr>
        <p:graphicFrame>
          <p:nvGraphicFramePr>
            <p:cNvPr id="5" name="Object 4">
              <a:extLst>
                <a:ext uri="{FF2B5EF4-FFF2-40B4-BE49-F238E27FC236}">
                  <a16:creationId xmlns:a16="http://schemas.microsoft.com/office/drawing/2014/main" id="{793FF955-63DD-A154-F42D-FCF3A8C67AD8}"/>
                </a:ext>
              </a:extLst>
            </p:cNvPr>
            <p:cNvGraphicFramePr>
              <a:graphicFrameLocks noChangeAspect="1"/>
            </p:cNvGraphicFramePr>
            <p:nvPr>
              <p:extLst>
                <p:ext uri="{D42A27DB-BD31-4B8C-83A1-F6EECF244321}">
                  <p14:modId xmlns:p14="http://schemas.microsoft.com/office/powerpoint/2010/main" val="1776749075"/>
                </p:ext>
              </p:extLst>
            </p:nvPr>
          </p:nvGraphicFramePr>
          <p:xfrm>
            <a:off x="8694399" y="2632907"/>
            <a:ext cx="871116" cy="303076"/>
          </p:xfrm>
          <a:graphic>
            <a:graphicData uri="http://schemas.openxmlformats.org/presentationml/2006/ole">
              <mc:AlternateContent xmlns:mc="http://schemas.openxmlformats.org/markup-compatibility/2006">
                <mc:Choice xmlns:v="urn:schemas-microsoft-com:vml" Requires="v">
                  <p:oleObj name="Equation" r:id="rId2" imgW="583947" imgH="203112" progId="Equation.3">
                    <p:embed/>
                  </p:oleObj>
                </mc:Choice>
                <mc:Fallback>
                  <p:oleObj name="Equation" r:id="rId2" imgW="583947" imgH="203112" progId="Equation.3">
                    <p:embed/>
                    <p:pic>
                      <p:nvPicPr>
                        <p:cNvPr id="717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4399" y="2632907"/>
                          <a:ext cx="871116" cy="303076"/>
                        </a:xfrm>
                        <a:prstGeom prst="rect">
                          <a:avLst/>
                        </a:prstGeom>
                        <a:noFill/>
                        <a:ln>
                          <a:noFill/>
                        </a:ln>
                        <a:effectLst/>
                      </p:spPr>
                    </p:pic>
                  </p:oleObj>
                </mc:Fallback>
              </mc:AlternateContent>
            </a:graphicData>
          </a:graphic>
        </p:graphicFrame>
        <p:sp>
          <p:nvSpPr>
            <p:cNvPr id="6" name="Line 5">
              <a:extLst>
                <a:ext uri="{FF2B5EF4-FFF2-40B4-BE49-F238E27FC236}">
                  <a16:creationId xmlns:a16="http://schemas.microsoft.com/office/drawing/2014/main" id="{061E9E89-2865-AA88-8B01-8DF13D2ADADB}"/>
                </a:ext>
              </a:extLst>
            </p:cNvPr>
            <p:cNvSpPr>
              <a:spLocks noChangeShapeType="1"/>
            </p:cNvSpPr>
            <p:nvPr/>
          </p:nvSpPr>
          <p:spPr bwMode="auto">
            <a:xfrm>
              <a:off x="8065748" y="4602198"/>
              <a:ext cx="23431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mk-MK" sz="1013"/>
            </a:p>
          </p:txBody>
        </p:sp>
        <p:sp>
          <p:nvSpPr>
            <p:cNvPr id="7" name="Line 6">
              <a:extLst>
                <a:ext uri="{FF2B5EF4-FFF2-40B4-BE49-F238E27FC236}">
                  <a16:creationId xmlns:a16="http://schemas.microsoft.com/office/drawing/2014/main" id="{79A96CAD-2751-035E-0820-4AF6B052C768}"/>
                </a:ext>
              </a:extLst>
            </p:cNvPr>
            <p:cNvSpPr>
              <a:spLocks noChangeShapeType="1"/>
            </p:cNvSpPr>
            <p:nvPr/>
          </p:nvSpPr>
          <p:spPr bwMode="auto">
            <a:xfrm flipV="1">
              <a:off x="8065748" y="3173448"/>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mk-MK" sz="1013"/>
            </a:p>
          </p:txBody>
        </p:sp>
        <p:sp>
          <p:nvSpPr>
            <p:cNvPr id="8" name="Text Box 7">
              <a:extLst>
                <a:ext uri="{FF2B5EF4-FFF2-40B4-BE49-F238E27FC236}">
                  <a16:creationId xmlns:a16="http://schemas.microsoft.com/office/drawing/2014/main" id="{85D1A9ED-EC1C-E248-F984-DDD5DEBE43E0}"/>
                </a:ext>
              </a:extLst>
            </p:cNvPr>
            <p:cNvSpPr txBox="1">
              <a:spLocks noChangeArrowheads="1"/>
            </p:cNvSpPr>
            <p:nvPr/>
          </p:nvSpPr>
          <p:spPr bwMode="auto">
            <a:xfrm>
              <a:off x="9265898" y="4576005"/>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dirty="0">
                  <a:latin typeface="Times New Roman" panose="02020603050405020304" pitchFamily="18" charset="0"/>
                </a:rPr>
                <a:t>L</a:t>
              </a:r>
            </a:p>
          </p:txBody>
        </p:sp>
        <p:sp>
          <p:nvSpPr>
            <p:cNvPr id="9" name="Text Box 8">
              <a:extLst>
                <a:ext uri="{FF2B5EF4-FFF2-40B4-BE49-F238E27FC236}">
                  <a16:creationId xmlns:a16="http://schemas.microsoft.com/office/drawing/2014/main" id="{0C4714ED-3BE7-82B5-A105-BC19E1CACDA0}"/>
                </a:ext>
              </a:extLst>
            </p:cNvPr>
            <p:cNvSpPr txBox="1">
              <a:spLocks noChangeArrowheads="1"/>
            </p:cNvSpPr>
            <p:nvPr/>
          </p:nvSpPr>
          <p:spPr bwMode="auto">
            <a:xfrm>
              <a:off x="7722848" y="3230598"/>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L</a:t>
              </a:r>
            </a:p>
          </p:txBody>
        </p:sp>
        <p:sp>
          <p:nvSpPr>
            <p:cNvPr id="10" name="Text Box 9">
              <a:extLst>
                <a:ext uri="{FF2B5EF4-FFF2-40B4-BE49-F238E27FC236}">
                  <a16:creationId xmlns:a16="http://schemas.microsoft.com/office/drawing/2014/main" id="{A879FC9E-D0C6-F59B-4F79-A9400776967B}"/>
                </a:ext>
              </a:extLst>
            </p:cNvPr>
            <p:cNvSpPr txBox="1">
              <a:spLocks noChangeArrowheads="1"/>
            </p:cNvSpPr>
            <p:nvPr/>
          </p:nvSpPr>
          <p:spPr bwMode="auto">
            <a:xfrm>
              <a:off x="10511292" y="4461705"/>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x</a:t>
              </a:r>
            </a:p>
          </p:txBody>
        </p:sp>
        <p:sp>
          <p:nvSpPr>
            <p:cNvPr id="11" name="Text Box 10">
              <a:extLst>
                <a:ext uri="{FF2B5EF4-FFF2-40B4-BE49-F238E27FC236}">
                  <a16:creationId xmlns:a16="http://schemas.microsoft.com/office/drawing/2014/main" id="{5816B07B-447D-F187-3094-E2731B50EB9C}"/>
                </a:ext>
              </a:extLst>
            </p:cNvPr>
            <p:cNvSpPr txBox="1">
              <a:spLocks noChangeArrowheads="1"/>
            </p:cNvSpPr>
            <p:nvPr/>
          </p:nvSpPr>
          <p:spPr bwMode="auto">
            <a:xfrm>
              <a:off x="8053842" y="2975805"/>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y</a:t>
              </a:r>
            </a:p>
          </p:txBody>
        </p:sp>
        <p:sp>
          <p:nvSpPr>
            <p:cNvPr id="12" name="Line 12">
              <a:extLst>
                <a:ext uri="{FF2B5EF4-FFF2-40B4-BE49-F238E27FC236}">
                  <a16:creationId xmlns:a16="http://schemas.microsoft.com/office/drawing/2014/main" id="{AB05CE54-31CC-5155-EFF0-E4B46543BD99}"/>
                </a:ext>
              </a:extLst>
            </p:cNvPr>
            <p:cNvSpPr>
              <a:spLocks noChangeShapeType="1"/>
            </p:cNvSpPr>
            <p:nvPr/>
          </p:nvSpPr>
          <p:spPr bwMode="auto">
            <a:xfrm>
              <a:off x="8065748" y="3344898"/>
              <a:ext cx="12573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13" name="Line 13">
              <a:extLst>
                <a:ext uri="{FF2B5EF4-FFF2-40B4-BE49-F238E27FC236}">
                  <a16:creationId xmlns:a16="http://schemas.microsoft.com/office/drawing/2014/main" id="{C9B929EF-AE82-E871-3AE5-E1217F80CF63}"/>
                </a:ext>
              </a:extLst>
            </p:cNvPr>
            <p:cNvSpPr>
              <a:spLocks noChangeShapeType="1"/>
            </p:cNvSpPr>
            <p:nvPr/>
          </p:nvSpPr>
          <p:spPr bwMode="auto">
            <a:xfrm>
              <a:off x="9323048" y="3344898"/>
              <a:ext cx="0" cy="12573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14" name="Freeform 17">
              <a:extLst>
                <a:ext uri="{FF2B5EF4-FFF2-40B4-BE49-F238E27FC236}">
                  <a16:creationId xmlns:a16="http://schemas.microsoft.com/office/drawing/2014/main" id="{66919E94-1D92-DA87-81A2-6303E3A9C291}"/>
                </a:ext>
              </a:extLst>
            </p:cNvPr>
            <p:cNvSpPr>
              <a:spLocks/>
            </p:cNvSpPr>
            <p:nvPr/>
          </p:nvSpPr>
          <p:spPr bwMode="auto">
            <a:xfrm>
              <a:off x="8065748" y="3356806"/>
              <a:ext cx="1257300" cy="1245394"/>
            </a:xfrm>
            <a:custGeom>
              <a:avLst/>
              <a:gdLst>
                <a:gd name="T0" fmla="*/ 0 w 1056"/>
                <a:gd name="T1" fmla="*/ 2147483647 h 1046"/>
                <a:gd name="T2" fmla="*/ 2147483647 w 1056"/>
                <a:gd name="T3" fmla="*/ 2147483647 h 1046"/>
                <a:gd name="T4" fmla="*/ 2147483647 w 1056"/>
                <a:gd name="T5" fmla="*/ 2147483647 h 1046"/>
                <a:gd name="T6" fmla="*/ 2147483647 w 1056"/>
                <a:gd name="T7" fmla="*/ 2147483647 h 1046"/>
                <a:gd name="T8" fmla="*/ 2147483647 w 1056"/>
                <a:gd name="T9" fmla="*/ 2147483647 h 1046"/>
                <a:gd name="T10" fmla="*/ 2147483647 w 1056"/>
                <a:gd name="T11" fmla="*/ 2147483647 h 1046"/>
                <a:gd name="T12" fmla="*/ 2147483647 w 1056"/>
                <a:gd name="T13" fmla="*/ 2147483647 h 1046"/>
                <a:gd name="T14" fmla="*/ 2147483647 w 1056"/>
                <a:gd name="T15" fmla="*/ 2147483647 h 1046"/>
                <a:gd name="T16" fmla="*/ 2147483647 w 1056"/>
                <a:gd name="T17" fmla="*/ 2147483647 h 1046"/>
                <a:gd name="T18" fmla="*/ 2147483647 w 1056"/>
                <a:gd name="T19" fmla="*/ 2147483647 h 1046"/>
                <a:gd name="T20" fmla="*/ 2147483647 w 1056"/>
                <a:gd name="T21" fmla="*/ 2147483647 h 1046"/>
                <a:gd name="T22" fmla="*/ 2147483647 w 1056"/>
                <a:gd name="T23" fmla="*/ 2147483647 h 1046"/>
                <a:gd name="T24" fmla="*/ 2147483647 w 1056"/>
                <a:gd name="T25" fmla="*/ 2147483647 h 1046"/>
                <a:gd name="T26" fmla="*/ 2147483647 w 1056"/>
                <a:gd name="T27" fmla="*/ 2147483647 h 1046"/>
                <a:gd name="T28" fmla="*/ 2147483647 w 1056"/>
                <a:gd name="T29" fmla="*/ 2147483647 h 1046"/>
                <a:gd name="T30" fmla="*/ 2147483647 w 1056"/>
                <a:gd name="T31" fmla="*/ 2147483647 h 1046"/>
                <a:gd name="T32" fmla="*/ 2147483647 w 1056"/>
                <a:gd name="T33" fmla="*/ 2147483647 h 1046"/>
                <a:gd name="T34" fmla="*/ 2147483647 w 1056"/>
                <a:gd name="T35" fmla="*/ 2147483647 h 10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56"/>
                <a:gd name="T55" fmla="*/ 0 h 1046"/>
                <a:gd name="T56" fmla="*/ 1056 w 1056"/>
                <a:gd name="T57" fmla="*/ 1046 h 10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56" h="1046">
                  <a:moveTo>
                    <a:pt x="0" y="1046"/>
                  </a:moveTo>
                  <a:cubicBezTo>
                    <a:pt x="41" y="1005"/>
                    <a:pt x="96" y="969"/>
                    <a:pt x="154" y="956"/>
                  </a:cubicBezTo>
                  <a:cubicBezTo>
                    <a:pt x="218" y="942"/>
                    <a:pt x="283" y="946"/>
                    <a:pt x="346" y="924"/>
                  </a:cubicBezTo>
                  <a:cubicBezTo>
                    <a:pt x="356" y="891"/>
                    <a:pt x="394" y="866"/>
                    <a:pt x="422" y="848"/>
                  </a:cubicBezTo>
                  <a:cubicBezTo>
                    <a:pt x="435" y="839"/>
                    <a:pt x="461" y="822"/>
                    <a:pt x="461" y="822"/>
                  </a:cubicBezTo>
                  <a:cubicBezTo>
                    <a:pt x="478" y="798"/>
                    <a:pt x="497" y="767"/>
                    <a:pt x="525" y="758"/>
                  </a:cubicBezTo>
                  <a:cubicBezTo>
                    <a:pt x="581" y="720"/>
                    <a:pt x="633" y="687"/>
                    <a:pt x="672" y="630"/>
                  </a:cubicBezTo>
                  <a:cubicBezTo>
                    <a:pt x="683" y="596"/>
                    <a:pt x="723" y="560"/>
                    <a:pt x="749" y="534"/>
                  </a:cubicBezTo>
                  <a:cubicBezTo>
                    <a:pt x="757" y="508"/>
                    <a:pt x="775" y="501"/>
                    <a:pt x="794" y="483"/>
                  </a:cubicBezTo>
                  <a:cubicBezTo>
                    <a:pt x="811" y="430"/>
                    <a:pt x="784" y="504"/>
                    <a:pt x="819" y="444"/>
                  </a:cubicBezTo>
                  <a:cubicBezTo>
                    <a:pt x="823" y="437"/>
                    <a:pt x="822" y="427"/>
                    <a:pt x="826" y="419"/>
                  </a:cubicBezTo>
                  <a:cubicBezTo>
                    <a:pt x="872" y="326"/>
                    <a:pt x="838" y="415"/>
                    <a:pt x="858" y="361"/>
                  </a:cubicBezTo>
                  <a:cubicBezTo>
                    <a:pt x="860" y="295"/>
                    <a:pt x="860" y="229"/>
                    <a:pt x="864" y="163"/>
                  </a:cubicBezTo>
                  <a:cubicBezTo>
                    <a:pt x="864" y="156"/>
                    <a:pt x="869" y="151"/>
                    <a:pt x="870" y="144"/>
                  </a:cubicBezTo>
                  <a:cubicBezTo>
                    <a:pt x="870" y="141"/>
                    <a:pt x="873" y="55"/>
                    <a:pt x="896" y="48"/>
                  </a:cubicBezTo>
                  <a:cubicBezTo>
                    <a:pt x="918" y="41"/>
                    <a:pt x="943" y="43"/>
                    <a:pt x="966" y="41"/>
                  </a:cubicBezTo>
                  <a:cubicBezTo>
                    <a:pt x="1002" y="30"/>
                    <a:pt x="979" y="10"/>
                    <a:pt x="1011" y="3"/>
                  </a:cubicBezTo>
                  <a:cubicBezTo>
                    <a:pt x="1026" y="0"/>
                    <a:pt x="1041" y="3"/>
                    <a:pt x="1056"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mk-MK" sz="1013"/>
            </a:p>
          </p:txBody>
        </p:sp>
        <p:sp>
          <p:nvSpPr>
            <p:cNvPr id="15" name="Text Box 18">
              <a:extLst>
                <a:ext uri="{FF2B5EF4-FFF2-40B4-BE49-F238E27FC236}">
                  <a16:creationId xmlns:a16="http://schemas.microsoft.com/office/drawing/2014/main" id="{3400A270-F29F-28EE-1A01-8ED84F78FCE3}"/>
                </a:ext>
              </a:extLst>
            </p:cNvPr>
            <p:cNvSpPr txBox="1">
              <a:spLocks noChangeArrowheads="1"/>
            </p:cNvSpPr>
            <p:nvPr/>
          </p:nvSpPr>
          <p:spPr bwMode="auto">
            <a:xfrm>
              <a:off x="8029465" y="4886592"/>
              <a:ext cx="1826141"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13" dirty="0"/>
                <a:t>L=255: for grayscale images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25262-A21F-24DA-DE7F-C3B6644B4BA3}"/>
              </a:ext>
            </a:extLst>
          </p:cNvPr>
          <p:cNvSpPr>
            <a:spLocks noGrp="1"/>
          </p:cNvSpPr>
          <p:nvPr>
            <p:ph type="title"/>
          </p:nvPr>
        </p:nvSpPr>
        <p:spPr/>
        <p:txBody>
          <a:bodyPr/>
          <a:lstStyle/>
          <a:p>
            <a:r>
              <a:rPr lang="en-US" dirty="0"/>
              <a:t>Introduction</a:t>
            </a:r>
            <a:endParaRPr lang="en-GB" dirty="0"/>
          </a:p>
        </p:txBody>
      </p:sp>
      <p:sp>
        <p:nvSpPr>
          <p:cNvPr id="3" name="Content Placeholder 2">
            <a:extLst>
              <a:ext uri="{FF2B5EF4-FFF2-40B4-BE49-F238E27FC236}">
                <a16:creationId xmlns:a16="http://schemas.microsoft.com/office/drawing/2014/main" id="{AD7DCCA1-05C0-DDE0-F770-F5665E04596E}"/>
              </a:ext>
            </a:extLst>
          </p:cNvPr>
          <p:cNvSpPr>
            <a:spLocks noGrp="1"/>
          </p:cNvSpPr>
          <p:nvPr>
            <p:ph idx="1"/>
          </p:nvPr>
        </p:nvSpPr>
        <p:spPr/>
        <p:txBody>
          <a:bodyPr>
            <a:normAutofit fontScale="92500" lnSpcReduction="20000"/>
          </a:bodyPr>
          <a:lstStyle/>
          <a:p>
            <a:r>
              <a:rPr lang="en-US" dirty="0"/>
              <a:t>Image processing refers to the manipulation and analysis of images to prepare them for further use, enhance visual quality or extract meaningful information</a:t>
            </a:r>
          </a:p>
          <a:p>
            <a:r>
              <a:rPr lang="en-US" dirty="0"/>
              <a:t>When working with images, two related concepts frequently arise</a:t>
            </a:r>
          </a:p>
          <a:p>
            <a:pPr lvl="1"/>
            <a:r>
              <a:rPr lang="en-US" dirty="0"/>
              <a:t>Image processing </a:t>
            </a:r>
          </a:p>
          <a:p>
            <a:pPr lvl="1"/>
            <a:r>
              <a:rPr lang="en-US" dirty="0"/>
              <a:t>Image analysis</a:t>
            </a:r>
          </a:p>
          <a:p>
            <a:r>
              <a:rPr lang="en-US" dirty="0"/>
              <a:t>Image processing transforms images by applying mathematical operations to the pixel values</a:t>
            </a:r>
          </a:p>
          <a:p>
            <a:pPr lvl="1"/>
            <a:r>
              <a:rPr lang="en-US" dirty="0"/>
              <a:t>Often these operations are very simple (e.g. averaging neighboring pixels)</a:t>
            </a:r>
          </a:p>
          <a:p>
            <a:r>
              <a:rPr lang="en-US" dirty="0"/>
              <a:t>Image analysis is oriented towards extracting some knowledge from the image</a:t>
            </a:r>
          </a:p>
          <a:p>
            <a:pPr lvl="1"/>
            <a:r>
              <a:rPr lang="en-US" dirty="0"/>
              <a:t>This knowledge isn’t represented in terms of pixels, but rather as structured data, such as numerical vectors, tables, or other analytical formats</a:t>
            </a:r>
          </a:p>
          <a:p>
            <a:endParaRPr lang="en-US" dirty="0"/>
          </a:p>
          <a:p>
            <a:endParaRPr lang="en-GB" dirty="0"/>
          </a:p>
        </p:txBody>
      </p:sp>
    </p:spTree>
    <p:extLst>
      <p:ext uri="{BB962C8B-B14F-4D97-AF65-F5344CB8AC3E}">
        <p14:creationId xmlns:p14="http://schemas.microsoft.com/office/powerpoint/2010/main" val="1589678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4B6C-08AF-6D36-E5E1-1EC4A66E5B9F}"/>
              </a:ext>
            </a:extLst>
          </p:cNvPr>
          <p:cNvSpPr>
            <a:spLocks noGrp="1"/>
          </p:cNvSpPr>
          <p:nvPr>
            <p:ph type="title"/>
          </p:nvPr>
        </p:nvSpPr>
        <p:spPr/>
        <p:txBody>
          <a:bodyPr/>
          <a:lstStyle/>
          <a:p>
            <a:r>
              <a:rPr lang="en-GB" dirty="0"/>
              <a:t>Types of Point Operators (1)</a:t>
            </a:r>
          </a:p>
        </p:txBody>
      </p:sp>
      <p:sp>
        <p:nvSpPr>
          <p:cNvPr id="3" name="Content Placeholder 2">
            <a:extLst>
              <a:ext uri="{FF2B5EF4-FFF2-40B4-BE49-F238E27FC236}">
                <a16:creationId xmlns:a16="http://schemas.microsoft.com/office/drawing/2014/main" id="{E6C0C7D0-36CA-9C0B-7DE0-2C415C4D891B}"/>
              </a:ext>
            </a:extLst>
          </p:cNvPr>
          <p:cNvSpPr>
            <a:spLocks noGrp="1"/>
          </p:cNvSpPr>
          <p:nvPr>
            <p:ph sz="half" idx="1"/>
          </p:nvPr>
        </p:nvSpPr>
        <p:spPr/>
        <p:txBody>
          <a:bodyPr/>
          <a:lstStyle/>
          <a:p>
            <a:r>
              <a:rPr lang="en-US" dirty="0"/>
              <a:t>Digital negative</a:t>
            </a:r>
            <a:endParaRPr lang="en-GB" dirty="0"/>
          </a:p>
        </p:txBody>
      </p:sp>
      <p:sp>
        <p:nvSpPr>
          <p:cNvPr id="4" name="Content Placeholder 3">
            <a:extLst>
              <a:ext uri="{FF2B5EF4-FFF2-40B4-BE49-F238E27FC236}">
                <a16:creationId xmlns:a16="http://schemas.microsoft.com/office/drawing/2014/main" id="{BEC97A0C-C1B0-33F9-FACF-EE7D6DF579C4}"/>
              </a:ext>
            </a:extLst>
          </p:cNvPr>
          <p:cNvSpPr>
            <a:spLocks noGrp="1"/>
          </p:cNvSpPr>
          <p:nvPr>
            <p:ph sz="half" idx="2"/>
          </p:nvPr>
        </p:nvSpPr>
        <p:spPr/>
        <p:txBody>
          <a:bodyPr/>
          <a:lstStyle/>
          <a:p>
            <a:r>
              <a:rPr lang="en-GB" dirty="0"/>
              <a:t>Contrast stretching</a:t>
            </a:r>
          </a:p>
          <a:p>
            <a:endParaRPr lang="en-GB" dirty="0"/>
          </a:p>
        </p:txBody>
      </p:sp>
      <p:graphicFrame>
        <p:nvGraphicFramePr>
          <p:cNvPr id="5" name="Object 3">
            <a:extLst>
              <a:ext uri="{FF2B5EF4-FFF2-40B4-BE49-F238E27FC236}">
                <a16:creationId xmlns:a16="http://schemas.microsoft.com/office/drawing/2014/main" id="{40C87349-D81A-21E3-0AA5-FACC86DE0677}"/>
              </a:ext>
            </a:extLst>
          </p:cNvPr>
          <p:cNvGraphicFramePr>
            <a:graphicFrameLocks noChangeAspect="1"/>
          </p:cNvGraphicFramePr>
          <p:nvPr>
            <p:extLst>
              <p:ext uri="{D42A27DB-BD31-4B8C-83A1-F6EECF244321}">
                <p14:modId xmlns:p14="http://schemas.microsoft.com/office/powerpoint/2010/main" val="2181414598"/>
              </p:ext>
            </p:extLst>
          </p:nvPr>
        </p:nvGraphicFramePr>
        <p:xfrm>
          <a:off x="1502966" y="3315099"/>
          <a:ext cx="928688" cy="316706"/>
        </p:xfrm>
        <a:graphic>
          <a:graphicData uri="http://schemas.openxmlformats.org/presentationml/2006/ole">
            <mc:AlternateContent xmlns:mc="http://schemas.openxmlformats.org/markup-compatibility/2006">
              <mc:Choice xmlns:v="urn:schemas-microsoft-com:vml" Requires="v">
                <p:oleObj name="Equation" r:id="rId2" imgW="596641" imgH="203112" progId="Equation.3">
                  <p:embed/>
                </p:oleObj>
              </mc:Choice>
              <mc:Fallback>
                <p:oleObj name="Equation" r:id="rId2" imgW="596641" imgH="203112" progId="Equation.3">
                  <p:embed/>
                  <p:pic>
                    <p:nvPicPr>
                      <p:cNvPr id="922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966" y="3315099"/>
                        <a:ext cx="928688" cy="316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Line 4">
            <a:extLst>
              <a:ext uri="{FF2B5EF4-FFF2-40B4-BE49-F238E27FC236}">
                <a16:creationId xmlns:a16="http://schemas.microsoft.com/office/drawing/2014/main" id="{EDEF4245-E650-9028-9C64-45F576427BFE}"/>
              </a:ext>
            </a:extLst>
          </p:cNvPr>
          <p:cNvSpPr>
            <a:spLocks noChangeShapeType="1"/>
          </p:cNvSpPr>
          <p:nvPr/>
        </p:nvSpPr>
        <p:spPr bwMode="auto">
          <a:xfrm>
            <a:off x="3247233" y="3778250"/>
            <a:ext cx="161210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mk-MK" sz="1013"/>
          </a:p>
        </p:txBody>
      </p:sp>
      <p:sp>
        <p:nvSpPr>
          <p:cNvPr id="7" name="Text Box 5">
            <a:extLst>
              <a:ext uri="{FF2B5EF4-FFF2-40B4-BE49-F238E27FC236}">
                <a16:creationId xmlns:a16="http://schemas.microsoft.com/office/drawing/2014/main" id="{E2B28BC4-1648-8D12-AC8A-A09647F0821B}"/>
              </a:ext>
            </a:extLst>
          </p:cNvPr>
          <p:cNvSpPr txBox="1">
            <a:spLocks noChangeArrowheads="1"/>
          </p:cNvSpPr>
          <p:nvPr/>
        </p:nvSpPr>
        <p:spPr bwMode="auto">
          <a:xfrm>
            <a:off x="4447381" y="3752056"/>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L</a:t>
            </a:r>
          </a:p>
        </p:txBody>
      </p:sp>
      <p:sp>
        <p:nvSpPr>
          <p:cNvPr id="8" name="Text Box 6">
            <a:extLst>
              <a:ext uri="{FF2B5EF4-FFF2-40B4-BE49-F238E27FC236}">
                <a16:creationId xmlns:a16="http://schemas.microsoft.com/office/drawing/2014/main" id="{52BA8E52-076E-0F80-222F-7BC38E002123}"/>
              </a:ext>
            </a:extLst>
          </p:cNvPr>
          <p:cNvSpPr txBox="1">
            <a:spLocks noChangeArrowheads="1"/>
          </p:cNvSpPr>
          <p:nvPr/>
        </p:nvSpPr>
        <p:spPr bwMode="auto">
          <a:xfrm>
            <a:off x="4916487" y="363775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x</a:t>
            </a:r>
          </a:p>
        </p:txBody>
      </p:sp>
      <p:sp>
        <p:nvSpPr>
          <p:cNvPr id="9" name="Line 7">
            <a:extLst>
              <a:ext uri="{FF2B5EF4-FFF2-40B4-BE49-F238E27FC236}">
                <a16:creationId xmlns:a16="http://schemas.microsoft.com/office/drawing/2014/main" id="{608FADF2-8F8F-E9A3-89C5-023E6DFEA979}"/>
              </a:ext>
            </a:extLst>
          </p:cNvPr>
          <p:cNvSpPr>
            <a:spLocks noChangeShapeType="1"/>
          </p:cNvSpPr>
          <p:nvPr/>
        </p:nvSpPr>
        <p:spPr bwMode="auto">
          <a:xfrm flipH="1" flipV="1">
            <a:off x="3225800" y="2520950"/>
            <a:ext cx="1257300" cy="12573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10" name="Text Box 8">
            <a:extLst>
              <a:ext uri="{FF2B5EF4-FFF2-40B4-BE49-F238E27FC236}">
                <a16:creationId xmlns:a16="http://schemas.microsoft.com/office/drawing/2014/main" id="{9B2F1A9A-01CA-1127-4BAF-15D4EEF62AD8}"/>
              </a:ext>
            </a:extLst>
          </p:cNvPr>
          <p:cNvSpPr txBox="1">
            <a:spLocks noChangeArrowheads="1"/>
          </p:cNvSpPr>
          <p:nvPr/>
        </p:nvSpPr>
        <p:spPr bwMode="auto">
          <a:xfrm>
            <a:off x="3099594" y="375205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0</a:t>
            </a:r>
          </a:p>
        </p:txBody>
      </p:sp>
      <p:pic>
        <p:nvPicPr>
          <p:cNvPr id="11" name="Picture 9">
            <a:extLst>
              <a:ext uri="{FF2B5EF4-FFF2-40B4-BE49-F238E27FC236}">
                <a16:creationId xmlns:a16="http://schemas.microsoft.com/office/drawing/2014/main" id="{42BF5A66-7AA7-E078-4221-478DDA1A89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350" y="4292600"/>
            <a:ext cx="188595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10">
            <a:extLst>
              <a:ext uri="{FF2B5EF4-FFF2-40B4-BE49-F238E27FC236}">
                <a16:creationId xmlns:a16="http://schemas.microsoft.com/office/drawing/2014/main" id="{4F19EBE8-75D1-BBE3-757B-9E903C09DAA8}"/>
              </a:ext>
            </a:extLst>
          </p:cNvPr>
          <p:cNvSpPr>
            <a:spLocks noChangeShapeType="1"/>
          </p:cNvSpPr>
          <p:nvPr/>
        </p:nvSpPr>
        <p:spPr bwMode="auto">
          <a:xfrm flipV="1">
            <a:off x="3247231" y="2349500"/>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mk-MK" sz="1013"/>
          </a:p>
        </p:txBody>
      </p:sp>
      <p:sp>
        <p:nvSpPr>
          <p:cNvPr id="13" name="Text Box 11">
            <a:extLst>
              <a:ext uri="{FF2B5EF4-FFF2-40B4-BE49-F238E27FC236}">
                <a16:creationId xmlns:a16="http://schemas.microsoft.com/office/drawing/2014/main" id="{0DF16104-D2D9-4335-F92D-175DEB1F6BE4}"/>
              </a:ext>
            </a:extLst>
          </p:cNvPr>
          <p:cNvSpPr txBox="1">
            <a:spLocks noChangeArrowheads="1"/>
          </p:cNvSpPr>
          <p:nvPr/>
        </p:nvSpPr>
        <p:spPr bwMode="auto">
          <a:xfrm>
            <a:off x="2940050" y="240665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L</a:t>
            </a:r>
          </a:p>
        </p:txBody>
      </p:sp>
      <p:pic>
        <p:nvPicPr>
          <p:cNvPr id="14" name="Picture 12">
            <a:extLst>
              <a:ext uri="{FF2B5EF4-FFF2-40B4-BE49-F238E27FC236}">
                <a16:creationId xmlns:a16="http://schemas.microsoft.com/office/drawing/2014/main" id="{D0E3848F-E500-73FB-3BFD-D2857A5D69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4350" y="4292600"/>
            <a:ext cx="188595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3">
            <a:extLst>
              <a:ext uri="{FF2B5EF4-FFF2-40B4-BE49-F238E27FC236}">
                <a16:creationId xmlns:a16="http://schemas.microsoft.com/office/drawing/2014/main" id="{E3536214-C477-266E-6E9F-61D111DBD5CE}"/>
              </a:ext>
            </a:extLst>
          </p:cNvPr>
          <p:cNvGraphicFramePr>
            <a:graphicFrameLocks noChangeAspect="1"/>
          </p:cNvGraphicFramePr>
          <p:nvPr>
            <p:extLst>
              <p:ext uri="{D42A27DB-BD31-4B8C-83A1-F6EECF244321}">
                <p14:modId xmlns:p14="http://schemas.microsoft.com/office/powerpoint/2010/main" val="1747625042"/>
              </p:ext>
            </p:extLst>
          </p:nvPr>
        </p:nvGraphicFramePr>
        <p:xfrm>
          <a:off x="6007100" y="2882900"/>
          <a:ext cx="3200400" cy="1106091"/>
        </p:xfrm>
        <a:graphic>
          <a:graphicData uri="http://schemas.openxmlformats.org/presentationml/2006/ole">
            <mc:AlternateContent xmlns:mc="http://schemas.openxmlformats.org/markup-compatibility/2006">
              <mc:Choice xmlns:v="urn:schemas-microsoft-com:vml" Requires="v">
                <p:oleObj name="Equation" r:id="rId6" imgW="2057400" imgH="711200" progId="Equation.3">
                  <p:embed/>
                </p:oleObj>
              </mc:Choice>
              <mc:Fallback>
                <p:oleObj name="Equation" r:id="rId6" imgW="2057400" imgH="711200" progId="Equation.3">
                  <p:embed/>
                  <p:pic>
                    <p:nvPicPr>
                      <p:cNvPr id="1024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7100" y="2882900"/>
                        <a:ext cx="3200400" cy="11060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4">
            <a:extLst>
              <a:ext uri="{FF2B5EF4-FFF2-40B4-BE49-F238E27FC236}">
                <a16:creationId xmlns:a16="http://schemas.microsoft.com/office/drawing/2014/main" id="{3E04CB0A-765C-826E-F812-A81BA9EBFC4A}"/>
              </a:ext>
            </a:extLst>
          </p:cNvPr>
          <p:cNvSpPr>
            <a:spLocks noChangeShapeType="1"/>
          </p:cNvSpPr>
          <p:nvPr/>
        </p:nvSpPr>
        <p:spPr bwMode="auto">
          <a:xfrm>
            <a:off x="9514683" y="3854450"/>
            <a:ext cx="161210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mk-MK" sz="1013"/>
          </a:p>
        </p:txBody>
      </p:sp>
      <p:sp>
        <p:nvSpPr>
          <p:cNvPr id="17" name="Line 5">
            <a:extLst>
              <a:ext uri="{FF2B5EF4-FFF2-40B4-BE49-F238E27FC236}">
                <a16:creationId xmlns:a16="http://schemas.microsoft.com/office/drawing/2014/main" id="{FBAC5731-D2EA-7D6F-D5E1-F2CED99123DB}"/>
              </a:ext>
            </a:extLst>
          </p:cNvPr>
          <p:cNvSpPr>
            <a:spLocks noChangeShapeType="1"/>
          </p:cNvSpPr>
          <p:nvPr/>
        </p:nvSpPr>
        <p:spPr bwMode="auto">
          <a:xfrm flipV="1">
            <a:off x="9514681" y="2425700"/>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mk-MK" sz="1013"/>
          </a:p>
        </p:txBody>
      </p:sp>
      <p:sp>
        <p:nvSpPr>
          <p:cNvPr id="18" name="Text Box 6">
            <a:extLst>
              <a:ext uri="{FF2B5EF4-FFF2-40B4-BE49-F238E27FC236}">
                <a16:creationId xmlns:a16="http://schemas.microsoft.com/office/drawing/2014/main" id="{AEED0A0A-295C-8183-2AEF-7CCCBB170DF5}"/>
              </a:ext>
            </a:extLst>
          </p:cNvPr>
          <p:cNvSpPr txBox="1">
            <a:spLocks noChangeArrowheads="1"/>
          </p:cNvSpPr>
          <p:nvPr/>
        </p:nvSpPr>
        <p:spPr bwMode="auto">
          <a:xfrm>
            <a:off x="10714831" y="3828256"/>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L</a:t>
            </a:r>
          </a:p>
        </p:txBody>
      </p:sp>
      <p:sp>
        <p:nvSpPr>
          <p:cNvPr id="19" name="Text Box 7">
            <a:extLst>
              <a:ext uri="{FF2B5EF4-FFF2-40B4-BE49-F238E27FC236}">
                <a16:creationId xmlns:a16="http://schemas.microsoft.com/office/drawing/2014/main" id="{72791BA0-D9EF-880A-B713-3AD29675E2EC}"/>
              </a:ext>
            </a:extLst>
          </p:cNvPr>
          <p:cNvSpPr txBox="1">
            <a:spLocks noChangeArrowheads="1"/>
          </p:cNvSpPr>
          <p:nvPr/>
        </p:nvSpPr>
        <p:spPr bwMode="auto">
          <a:xfrm>
            <a:off x="11183937" y="371395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x</a:t>
            </a:r>
          </a:p>
        </p:txBody>
      </p:sp>
      <p:sp>
        <p:nvSpPr>
          <p:cNvPr id="20" name="Line 8">
            <a:extLst>
              <a:ext uri="{FF2B5EF4-FFF2-40B4-BE49-F238E27FC236}">
                <a16:creationId xmlns:a16="http://schemas.microsoft.com/office/drawing/2014/main" id="{D93935C2-B475-2554-576D-DC68DC224D12}"/>
              </a:ext>
            </a:extLst>
          </p:cNvPr>
          <p:cNvSpPr>
            <a:spLocks noChangeShapeType="1"/>
          </p:cNvSpPr>
          <p:nvPr/>
        </p:nvSpPr>
        <p:spPr bwMode="auto">
          <a:xfrm>
            <a:off x="9493250" y="2940050"/>
            <a:ext cx="12573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21" name="Line 9">
            <a:extLst>
              <a:ext uri="{FF2B5EF4-FFF2-40B4-BE49-F238E27FC236}">
                <a16:creationId xmlns:a16="http://schemas.microsoft.com/office/drawing/2014/main" id="{BF33EE60-E618-3B23-CF24-FDA82B369BB1}"/>
              </a:ext>
            </a:extLst>
          </p:cNvPr>
          <p:cNvSpPr>
            <a:spLocks noChangeShapeType="1"/>
          </p:cNvSpPr>
          <p:nvPr/>
        </p:nvSpPr>
        <p:spPr bwMode="auto">
          <a:xfrm flipV="1">
            <a:off x="9493250" y="3683000"/>
            <a:ext cx="57150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22" name="Line 10">
            <a:extLst>
              <a:ext uri="{FF2B5EF4-FFF2-40B4-BE49-F238E27FC236}">
                <a16:creationId xmlns:a16="http://schemas.microsoft.com/office/drawing/2014/main" id="{8A9D6FFC-6BA4-AA82-FBB8-C17BB568925D}"/>
              </a:ext>
            </a:extLst>
          </p:cNvPr>
          <p:cNvSpPr>
            <a:spLocks noChangeShapeType="1"/>
          </p:cNvSpPr>
          <p:nvPr/>
        </p:nvSpPr>
        <p:spPr bwMode="auto">
          <a:xfrm flipV="1">
            <a:off x="10064750" y="3225800"/>
            <a:ext cx="2286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23" name="Line 11">
            <a:extLst>
              <a:ext uri="{FF2B5EF4-FFF2-40B4-BE49-F238E27FC236}">
                <a16:creationId xmlns:a16="http://schemas.microsoft.com/office/drawing/2014/main" id="{D31FD4D6-6C35-405E-277B-38CDB51EE9E7}"/>
              </a:ext>
            </a:extLst>
          </p:cNvPr>
          <p:cNvSpPr>
            <a:spLocks noChangeShapeType="1"/>
          </p:cNvSpPr>
          <p:nvPr/>
        </p:nvSpPr>
        <p:spPr bwMode="auto">
          <a:xfrm flipV="1">
            <a:off x="10236200" y="2940050"/>
            <a:ext cx="514350" cy="342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24" name="Line 12">
            <a:extLst>
              <a:ext uri="{FF2B5EF4-FFF2-40B4-BE49-F238E27FC236}">
                <a16:creationId xmlns:a16="http://schemas.microsoft.com/office/drawing/2014/main" id="{32B79CB4-4E37-99C8-D54B-0E04E0177ED2}"/>
              </a:ext>
            </a:extLst>
          </p:cNvPr>
          <p:cNvSpPr>
            <a:spLocks noChangeShapeType="1"/>
          </p:cNvSpPr>
          <p:nvPr/>
        </p:nvSpPr>
        <p:spPr bwMode="auto">
          <a:xfrm>
            <a:off x="10750550" y="2940050"/>
            <a:ext cx="0" cy="914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25" name="Line 13">
            <a:extLst>
              <a:ext uri="{FF2B5EF4-FFF2-40B4-BE49-F238E27FC236}">
                <a16:creationId xmlns:a16="http://schemas.microsoft.com/office/drawing/2014/main" id="{C8B55A9E-D27B-E5BA-B943-59BBC128572D}"/>
              </a:ext>
            </a:extLst>
          </p:cNvPr>
          <p:cNvSpPr>
            <a:spLocks noChangeShapeType="1"/>
          </p:cNvSpPr>
          <p:nvPr/>
        </p:nvSpPr>
        <p:spPr bwMode="auto">
          <a:xfrm>
            <a:off x="10293350" y="3282950"/>
            <a:ext cx="0" cy="5715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26" name="Line 14">
            <a:extLst>
              <a:ext uri="{FF2B5EF4-FFF2-40B4-BE49-F238E27FC236}">
                <a16:creationId xmlns:a16="http://schemas.microsoft.com/office/drawing/2014/main" id="{F4473547-99F8-E1F6-7969-31A02831CF27}"/>
              </a:ext>
            </a:extLst>
          </p:cNvPr>
          <p:cNvSpPr>
            <a:spLocks noChangeShapeType="1"/>
          </p:cNvSpPr>
          <p:nvPr/>
        </p:nvSpPr>
        <p:spPr bwMode="auto">
          <a:xfrm>
            <a:off x="10064750" y="3683000"/>
            <a:ext cx="0" cy="1714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27" name="Line 15">
            <a:extLst>
              <a:ext uri="{FF2B5EF4-FFF2-40B4-BE49-F238E27FC236}">
                <a16:creationId xmlns:a16="http://schemas.microsoft.com/office/drawing/2014/main" id="{91A232A6-FDC1-A454-A905-A95DFD2BDE1E}"/>
              </a:ext>
            </a:extLst>
          </p:cNvPr>
          <p:cNvSpPr>
            <a:spLocks noChangeShapeType="1"/>
          </p:cNvSpPr>
          <p:nvPr/>
        </p:nvSpPr>
        <p:spPr bwMode="auto">
          <a:xfrm>
            <a:off x="9493250" y="3282950"/>
            <a:ext cx="7429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28" name="Line 16">
            <a:extLst>
              <a:ext uri="{FF2B5EF4-FFF2-40B4-BE49-F238E27FC236}">
                <a16:creationId xmlns:a16="http://schemas.microsoft.com/office/drawing/2014/main" id="{D64E7B76-B435-7097-32F8-3B6FB0BE75B4}"/>
              </a:ext>
            </a:extLst>
          </p:cNvPr>
          <p:cNvSpPr>
            <a:spLocks noChangeShapeType="1"/>
          </p:cNvSpPr>
          <p:nvPr/>
        </p:nvSpPr>
        <p:spPr bwMode="auto">
          <a:xfrm>
            <a:off x="9493250" y="3683000"/>
            <a:ext cx="5715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29" name="Text Box 17">
            <a:extLst>
              <a:ext uri="{FF2B5EF4-FFF2-40B4-BE49-F238E27FC236}">
                <a16:creationId xmlns:a16="http://schemas.microsoft.com/office/drawing/2014/main" id="{EA51107D-2F7A-2DBD-5504-C8FF257E2FBD}"/>
              </a:ext>
            </a:extLst>
          </p:cNvPr>
          <p:cNvSpPr txBox="1">
            <a:spLocks noChangeArrowheads="1"/>
          </p:cNvSpPr>
          <p:nvPr/>
        </p:nvSpPr>
        <p:spPr bwMode="auto">
          <a:xfrm>
            <a:off x="9367044" y="382825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0</a:t>
            </a:r>
          </a:p>
        </p:txBody>
      </p:sp>
      <p:sp>
        <p:nvSpPr>
          <p:cNvPr id="30" name="Text Box 18">
            <a:extLst>
              <a:ext uri="{FF2B5EF4-FFF2-40B4-BE49-F238E27FC236}">
                <a16:creationId xmlns:a16="http://schemas.microsoft.com/office/drawing/2014/main" id="{5BC2B18B-B068-C194-FD31-798C0D979D44}"/>
              </a:ext>
            </a:extLst>
          </p:cNvPr>
          <p:cNvSpPr txBox="1">
            <a:spLocks noChangeArrowheads="1"/>
          </p:cNvSpPr>
          <p:nvPr/>
        </p:nvSpPr>
        <p:spPr bwMode="auto">
          <a:xfrm>
            <a:off x="9938544" y="3771106"/>
            <a:ext cx="287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a</a:t>
            </a:r>
          </a:p>
        </p:txBody>
      </p:sp>
      <p:sp>
        <p:nvSpPr>
          <p:cNvPr id="31" name="Text Box 19">
            <a:extLst>
              <a:ext uri="{FF2B5EF4-FFF2-40B4-BE49-F238E27FC236}">
                <a16:creationId xmlns:a16="http://schemas.microsoft.com/office/drawing/2014/main" id="{2F5B384F-AAC9-1366-9C70-548A6CA0166D}"/>
              </a:ext>
            </a:extLst>
          </p:cNvPr>
          <p:cNvSpPr txBox="1">
            <a:spLocks noChangeArrowheads="1"/>
          </p:cNvSpPr>
          <p:nvPr/>
        </p:nvSpPr>
        <p:spPr bwMode="auto">
          <a:xfrm>
            <a:off x="10224294" y="377110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b</a:t>
            </a:r>
          </a:p>
        </p:txBody>
      </p:sp>
      <p:sp>
        <p:nvSpPr>
          <p:cNvPr id="32" name="Text Box 20">
            <a:extLst>
              <a:ext uri="{FF2B5EF4-FFF2-40B4-BE49-F238E27FC236}">
                <a16:creationId xmlns:a16="http://schemas.microsoft.com/office/drawing/2014/main" id="{8B43D0B6-059E-C688-F41E-60AD26382EF9}"/>
              </a:ext>
            </a:extLst>
          </p:cNvPr>
          <p:cNvSpPr txBox="1">
            <a:spLocks noChangeArrowheads="1"/>
          </p:cNvSpPr>
          <p:nvPr/>
        </p:nvSpPr>
        <p:spPr bwMode="auto">
          <a:xfrm>
            <a:off x="9207500" y="3428206"/>
            <a:ext cx="369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y</a:t>
            </a:r>
            <a:r>
              <a:rPr lang="en-US" altLang="zh-CN" sz="1800" baseline="-25000">
                <a:latin typeface="Times New Roman" panose="02020603050405020304" pitchFamily="18" charset="0"/>
              </a:rPr>
              <a:t>a</a:t>
            </a:r>
            <a:endParaRPr lang="en-US" altLang="zh-CN" sz="1800">
              <a:latin typeface="Times New Roman" panose="02020603050405020304" pitchFamily="18" charset="0"/>
            </a:endParaRPr>
          </a:p>
        </p:txBody>
      </p:sp>
      <p:sp>
        <p:nvSpPr>
          <p:cNvPr id="33" name="Text Box 21">
            <a:extLst>
              <a:ext uri="{FF2B5EF4-FFF2-40B4-BE49-F238E27FC236}">
                <a16:creationId xmlns:a16="http://schemas.microsoft.com/office/drawing/2014/main" id="{E62B687A-43FC-B1A2-911A-14D71B4034FB}"/>
              </a:ext>
            </a:extLst>
          </p:cNvPr>
          <p:cNvSpPr txBox="1">
            <a:spLocks noChangeArrowheads="1"/>
          </p:cNvSpPr>
          <p:nvPr/>
        </p:nvSpPr>
        <p:spPr bwMode="auto">
          <a:xfrm>
            <a:off x="9207500" y="3111500"/>
            <a:ext cx="3770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y</a:t>
            </a:r>
            <a:r>
              <a:rPr lang="en-US" altLang="zh-CN" sz="1800" baseline="-25000">
                <a:latin typeface="Times New Roman" panose="02020603050405020304" pitchFamily="18" charset="0"/>
              </a:rPr>
              <a:t>b</a:t>
            </a:r>
            <a:endParaRPr lang="en-US" altLang="zh-CN" sz="1800">
              <a:latin typeface="Times New Roman" panose="02020603050405020304" pitchFamily="18" charset="0"/>
            </a:endParaRPr>
          </a:p>
        </p:txBody>
      </p:sp>
      <p:pic>
        <p:nvPicPr>
          <p:cNvPr id="34" name="Picture 22">
            <a:extLst>
              <a:ext uri="{FF2B5EF4-FFF2-40B4-BE49-F238E27FC236}">
                <a16:creationId xmlns:a16="http://schemas.microsoft.com/office/drawing/2014/main" id="{E56B058F-5F8B-193E-DA2B-E542E39C1B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7150" y="4254500"/>
            <a:ext cx="188595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3">
            <a:extLst>
              <a:ext uri="{FF2B5EF4-FFF2-40B4-BE49-F238E27FC236}">
                <a16:creationId xmlns:a16="http://schemas.microsoft.com/office/drawing/2014/main" id="{31C35493-2DA9-CB5F-B4E1-26151089F85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07451" y="4254501"/>
            <a:ext cx="1897856" cy="189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 name="Object 24">
            <a:extLst>
              <a:ext uri="{FF2B5EF4-FFF2-40B4-BE49-F238E27FC236}">
                <a16:creationId xmlns:a16="http://schemas.microsoft.com/office/drawing/2014/main" id="{547BD283-BAC1-8B20-518D-110A089604E1}"/>
              </a:ext>
            </a:extLst>
          </p:cNvPr>
          <p:cNvGraphicFramePr>
            <a:graphicFrameLocks noChangeAspect="1"/>
          </p:cNvGraphicFramePr>
          <p:nvPr>
            <p:extLst>
              <p:ext uri="{D42A27DB-BD31-4B8C-83A1-F6EECF244321}">
                <p14:modId xmlns:p14="http://schemas.microsoft.com/office/powerpoint/2010/main" val="3978637577"/>
              </p:ext>
            </p:extLst>
          </p:nvPr>
        </p:nvGraphicFramePr>
        <p:xfrm>
          <a:off x="7150100" y="6197600"/>
          <a:ext cx="3028950" cy="215504"/>
        </p:xfrm>
        <a:graphic>
          <a:graphicData uri="http://schemas.openxmlformats.org/presentationml/2006/ole">
            <mc:AlternateContent xmlns:mc="http://schemas.openxmlformats.org/markup-compatibility/2006">
              <mc:Choice xmlns:v="urn:schemas-microsoft-com:vml" Requires="v">
                <p:oleObj name="Equation" r:id="rId9" imgW="3225800" imgH="228600" progId="Equation.3">
                  <p:embed/>
                </p:oleObj>
              </mc:Choice>
              <mc:Fallback>
                <p:oleObj name="Equation" r:id="rId9" imgW="3225800" imgH="228600" progId="Equation.3">
                  <p:embed/>
                  <p:pic>
                    <p:nvPicPr>
                      <p:cNvPr id="10266"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0100" y="6197600"/>
                        <a:ext cx="3028950" cy="215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25">
            <a:extLst>
              <a:ext uri="{FF2B5EF4-FFF2-40B4-BE49-F238E27FC236}">
                <a16:creationId xmlns:a16="http://schemas.microsoft.com/office/drawing/2014/main" id="{8F897859-266A-CE06-F894-33A48E7B8825}"/>
              </a:ext>
            </a:extLst>
          </p:cNvPr>
          <p:cNvSpPr>
            <a:spLocks noChangeShapeType="1"/>
          </p:cNvSpPr>
          <p:nvPr/>
        </p:nvSpPr>
        <p:spPr bwMode="auto">
          <a:xfrm>
            <a:off x="8350250" y="5454650"/>
            <a:ext cx="342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mk-MK" sz="1013"/>
          </a:p>
        </p:txBody>
      </p:sp>
    </p:spTree>
    <p:extLst>
      <p:ext uri="{BB962C8B-B14F-4D97-AF65-F5344CB8AC3E}">
        <p14:creationId xmlns:p14="http://schemas.microsoft.com/office/powerpoint/2010/main" val="658937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1E4CF-5A59-8923-CAC5-D913B83622C0}"/>
              </a:ext>
            </a:extLst>
          </p:cNvPr>
          <p:cNvSpPr>
            <a:spLocks noGrp="1"/>
          </p:cNvSpPr>
          <p:nvPr>
            <p:ph type="title"/>
          </p:nvPr>
        </p:nvSpPr>
        <p:spPr/>
        <p:txBody>
          <a:bodyPr/>
          <a:lstStyle/>
          <a:p>
            <a:r>
              <a:rPr lang="en-GB" dirty="0"/>
              <a:t>Types of Point Operators (2)</a:t>
            </a:r>
          </a:p>
        </p:txBody>
      </p:sp>
      <p:sp>
        <p:nvSpPr>
          <p:cNvPr id="3" name="Content Placeholder 2">
            <a:extLst>
              <a:ext uri="{FF2B5EF4-FFF2-40B4-BE49-F238E27FC236}">
                <a16:creationId xmlns:a16="http://schemas.microsoft.com/office/drawing/2014/main" id="{098871F1-95CE-73D1-E6C2-F5083B6B5A78}"/>
              </a:ext>
            </a:extLst>
          </p:cNvPr>
          <p:cNvSpPr>
            <a:spLocks noGrp="1"/>
          </p:cNvSpPr>
          <p:nvPr>
            <p:ph sz="half" idx="1"/>
          </p:nvPr>
        </p:nvSpPr>
        <p:spPr/>
        <p:txBody>
          <a:bodyPr/>
          <a:lstStyle/>
          <a:p>
            <a:r>
              <a:rPr lang="en-GB" dirty="0"/>
              <a:t>Clipping</a:t>
            </a:r>
          </a:p>
        </p:txBody>
      </p:sp>
      <p:sp>
        <p:nvSpPr>
          <p:cNvPr id="4" name="Content Placeholder 3">
            <a:extLst>
              <a:ext uri="{FF2B5EF4-FFF2-40B4-BE49-F238E27FC236}">
                <a16:creationId xmlns:a16="http://schemas.microsoft.com/office/drawing/2014/main" id="{C3FA6393-9880-0370-E80B-9E8C582FC831}"/>
              </a:ext>
            </a:extLst>
          </p:cNvPr>
          <p:cNvSpPr>
            <a:spLocks noGrp="1"/>
          </p:cNvSpPr>
          <p:nvPr>
            <p:ph sz="half" idx="2"/>
          </p:nvPr>
        </p:nvSpPr>
        <p:spPr/>
        <p:txBody>
          <a:bodyPr/>
          <a:lstStyle/>
          <a:p>
            <a:r>
              <a:rPr lang="en-GB" dirty="0"/>
              <a:t>Range compression</a:t>
            </a:r>
          </a:p>
          <a:p>
            <a:endParaRPr lang="en-GB" dirty="0"/>
          </a:p>
        </p:txBody>
      </p:sp>
      <p:graphicFrame>
        <p:nvGraphicFramePr>
          <p:cNvPr id="5" name="Object 3">
            <a:extLst>
              <a:ext uri="{FF2B5EF4-FFF2-40B4-BE49-F238E27FC236}">
                <a16:creationId xmlns:a16="http://schemas.microsoft.com/office/drawing/2014/main" id="{26160EA6-EE4A-8934-0594-6D411C2015A7}"/>
              </a:ext>
            </a:extLst>
          </p:cNvPr>
          <p:cNvGraphicFramePr>
            <a:graphicFrameLocks noChangeAspect="1"/>
          </p:cNvGraphicFramePr>
          <p:nvPr>
            <p:extLst>
              <p:ext uri="{D42A27DB-BD31-4B8C-83A1-F6EECF244321}">
                <p14:modId xmlns:p14="http://schemas.microsoft.com/office/powerpoint/2010/main" val="3669166569"/>
              </p:ext>
            </p:extLst>
          </p:nvPr>
        </p:nvGraphicFramePr>
        <p:xfrm>
          <a:off x="508795" y="2870200"/>
          <a:ext cx="2765822" cy="1106091"/>
        </p:xfrm>
        <a:graphic>
          <a:graphicData uri="http://schemas.openxmlformats.org/presentationml/2006/ole">
            <mc:AlternateContent xmlns:mc="http://schemas.openxmlformats.org/markup-compatibility/2006">
              <mc:Choice xmlns:v="urn:schemas-microsoft-com:vml" Requires="v">
                <p:oleObj name="Equation" r:id="rId2" imgW="1778000" imgH="711200" progId="Equation.3">
                  <p:embed/>
                </p:oleObj>
              </mc:Choice>
              <mc:Fallback>
                <p:oleObj name="Equation" r:id="rId2" imgW="1778000" imgH="711200" progId="Equation.3">
                  <p:embed/>
                  <p:pic>
                    <p:nvPicPr>
                      <p:cNvPr id="1126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5" y="2870200"/>
                        <a:ext cx="2765822" cy="11060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Line 4">
            <a:extLst>
              <a:ext uri="{FF2B5EF4-FFF2-40B4-BE49-F238E27FC236}">
                <a16:creationId xmlns:a16="http://schemas.microsoft.com/office/drawing/2014/main" id="{8DFE8759-C8E1-0948-AEDF-BB6AF4151E6C}"/>
              </a:ext>
            </a:extLst>
          </p:cNvPr>
          <p:cNvSpPr>
            <a:spLocks noChangeShapeType="1"/>
          </p:cNvSpPr>
          <p:nvPr/>
        </p:nvSpPr>
        <p:spPr bwMode="auto">
          <a:xfrm>
            <a:off x="4028283" y="3956050"/>
            <a:ext cx="161210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mk-MK" sz="1013"/>
          </a:p>
        </p:txBody>
      </p:sp>
      <p:sp>
        <p:nvSpPr>
          <p:cNvPr id="7" name="Line 5">
            <a:extLst>
              <a:ext uri="{FF2B5EF4-FFF2-40B4-BE49-F238E27FC236}">
                <a16:creationId xmlns:a16="http://schemas.microsoft.com/office/drawing/2014/main" id="{A2729F5A-132F-A45B-F95A-B5248322F2E2}"/>
              </a:ext>
            </a:extLst>
          </p:cNvPr>
          <p:cNvSpPr>
            <a:spLocks noChangeShapeType="1"/>
          </p:cNvSpPr>
          <p:nvPr/>
        </p:nvSpPr>
        <p:spPr bwMode="auto">
          <a:xfrm flipV="1">
            <a:off x="4028281" y="2527300"/>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mk-MK" sz="1013"/>
          </a:p>
        </p:txBody>
      </p:sp>
      <p:sp>
        <p:nvSpPr>
          <p:cNvPr id="8" name="Text Box 6">
            <a:extLst>
              <a:ext uri="{FF2B5EF4-FFF2-40B4-BE49-F238E27FC236}">
                <a16:creationId xmlns:a16="http://schemas.microsoft.com/office/drawing/2014/main" id="{BFE50BBB-B9A9-D9A2-5643-5C1EDABFA217}"/>
              </a:ext>
            </a:extLst>
          </p:cNvPr>
          <p:cNvSpPr txBox="1">
            <a:spLocks noChangeArrowheads="1"/>
          </p:cNvSpPr>
          <p:nvPr/>
        </p:nvSpPr>
        <p:spPr bwMode="auto">
          <a:xfrm>
            <a:off x="5228431" y="3929856"/>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L</a:t>
            </a:r>
          </a:p>
        </p:txBody>
      </p:sp>
      <p:sp>
        <p:nvSpPr>
          <p:cNvPr id="9" name="Text Box 7">
            <a:extLst>
              <a:ext uri="{FF2B5EF4-FFF2-40B4-BE49-F238E27FC236}">
                <a16:creationId xmlns:a16="http://schemas.microsoft.com/office/drawing/2014/main" id="{130C2F2E-A3D0-0C1E-7480-0BF0BEB11EAB}"/>
              </a:ext>
            </a:extLst>
          </p:cNvPr>
          <p:cNvSpPr txBox="1">
            <a:spLocks noChangeArrowheads="1"/>
          </p:cNvSpPr>
          <p:nvPr/>
        </p:nvSpPr>
        <p:spPr bwMode="auto">
          <a:xfrm>
            <a:off x="5697537" y="381555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x</a:t>
            </a:r>
          </a:p>
        </p:txBody>
      </p:sp>
      <p:sp>
        <p:nvSpPr>
          <p:cNvPr id="10" name="Line 8">
            <a:extLst>
              <a:ext uri="{FF2B5EF4-FFF2-40B4-BE49-F238E27FC236}">
                <a16:creationId xmlns:a16="http://schemas.microsoft.com/office/drawing/2014/main" id="{42AAE664-C6AD-885E-B680-006B00D35FB9}"/>
              </a:ext>
            </a:extLst>
          </p:cNvPr>
          <p:cNvSpPr>
            <a:spLocks noChangeShapeType="1"/>
          </p:cNvSpPr>
          <p:nvPr/>
        </p:nvSpPr>
        <p:spPr bwMode="auto">
          <a:xfrm flipV="1">
            <a:off x="4006850" y="3956050"/>
            <a:ext cx="571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11" name="Line 9">
            <a:extLst>
              <a:ext uri="{FF2B5EF4-FFF2-40B4-BE49-F238E27FC236}">
                <a16:creationId xmlns:a16="http://schemas.microsoft.com/office/drawing/2014/main" id="{6DFFCB1C-2F43-C2D3-CEBE-D59C45EC04E6}"/>
              </a:ext>
            </a:extLst>
          </p:cNvPr>
          <p:cNvSpPr>
            <a:spLocks noChangeShapeType="1"/>
          </p:cNvSpPr>
          <p:nvPr/>
        </p:nvSpPr>
        <p:spPr bwMode="auto">
          <a:xfrm flipV="1">
            <a:off x="4578350" y="3327400"/>
            <a:ext cx="228600" cy="628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12" name="Line 10">
            <a:extLst>
              <a:ext uri="{FF2B5EF4-FFF2-40B4-BE49-F238E27FC236}">
                <a16:creationId xmlns:a16="http://schemas.microsoft.com/office/drawing/2014/main" id="{005F1E7D-B23C-C18F-0B08-6340C37C3925}"/>
              </a:ext>
            </a:extLst>
          </p:cNvPr>
          <p:cNvSpPr>
            <a:spLocks noChangeShapeType="1"/>
          </p:cNvSpPr>
          <p:nvPr/>
        </p:nvSpPr>
        <p:spPr bwMode="auto">
          <a:xfrm flipV="1">
            <a:off x="4749800" y="3384550"/>
            <a:ext cx="514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13" name="Line 11">
            <a:extLst>
              <a:ext uri="{FF2B5EF4-FFF2-40B4-BE49-F238E27FC236}">
                <a16:creationId xmlns:a16="http://schemas.microsoft.com/office/drawing/2014/main" id="{DAFE3AF7-B538-E845-E67F-83104F4A5F91}"/>
              </a:ext>
            </a:extLst>
          </p:cNvPr>
          <p:cNvSpPr>
            <a:spLocks noChangeShapeType="1"/>
          </p:cNvSpPr>
          <p:nvPr/>
        </p:nvSpPr>
        <p:spPr bwMode="auto">
          <a:xfrm>
            <a:off x="5264150" y="3384550"/>
            <a:ext cx="0" cy="5715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14" name="Line 12">
            <a:extLst>
              <a:ext uri="{FF2B5EF4-FFF2-40B4-BE49-F238E27FC236}">
                <a16:creationId xmlns:a16="http://schemas.microsoft.com/office/drawing/2014/main" id="{ADE368BF-EF41-7D64-4589-039F8158344F}"/>
              </a:ext>
            </a:extLst>
          </p:cNvPr>
          <p:cNvSpPr>
            <a:spLocks noChangeShapeType="1"/>
          </p:cNvSpPr>
          <p:nvPr/>
        </p:nvSpPr>
        <p:spPr bwMode="auto">
          <a:xfrm>
            <a:off x="4806950" y="3384550"/>
            <a:ext cx="0" cy="5715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15" name="Line 13">
            <a:extLst>
              <a:ext uri="{FF2B5EF4-FFF2-40B4-BE49-F238E27FC236}">
                <a16:creationId xmlns:a16="http://schemas.microsoft.com/office/drawing/2014/main" id="{E90B1261-0573-7095-3F9E-6A16076507F1}"/>
              </a:ext>
            </a:extLst>
          </p:cNvPr>
          <p:cNvSpPr>
            <a:spLocks noChangeShapeType="1"/>
          </p:cNvSpPr>
          <p:nvPr/>
        </p:nvSpPr>
        <p:spPr bwMode="auto">
          <a:xfrm>
            <a:off x="4006850" y="3384550"/>
            <a:ext cx="7429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mk-MK" sz="1013"/>
          </a:p>
        </p:txBody>
      </p:sp>
      <p:sp>
        <p:nvSpPr>
          <p:cNvPr id="16" name="Text Box 14">
            <a:extLst>
              <a:ext uri="{FF2B5EF4-FFF2-40B4-BE49-F238E27FC236}">
                <a16:creationId xmlns:a16="http://schemas.microsoft.com/office/drawing/2014/main" id="{C2B86E74-0AEC-3939-B055-F485F9736700}"/>
              </a:ext>
            </a:extLst>
          </p:cNvPr>
          <p:cNvSpPr txBox="1">
            <a:spLocks noChangeArrowheads="1"/>
          </p:cNvSpPr>
          <p:nvPr/>
        </p:nvSpPr>
        <p:spPr bwMode="auto">
          <a:xfrm>
            <a:off x="3880644" y="392985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0</a:t>
            </a:r>
          </a:p>
        </p:txBody>
      </p:sp>
      <p:sp>
        <p:nvSpPr>
          <p:cNvPr id="17" name="Text Box 15">
            <a:extLst>
              <a:ext uri="{FF2B5EF4-FFF2-40B4-BE49-F238E27FC236}">
                <a16:creationId xmlns:a16="http://schemas.microsoft.com/office/drawing/2014/main" id="{5145BEC7-2B1B-90CE-7FF9-F8944C9F7C65}"/>
              </a:ext>
            </a:extLst>
          </p:cNvPr>
          <p:cNvSpPr txBox="1">
            <a:spLocks noChangeArrowheads="1"/>
          </p:cNvSpPr>
          <p:nvPr/>
        </p:nvSpPr>
        <p:spPr bwMode="auto">
          <a:xfrm>
            <a:off x="4452144" y="3872706"/>
            <a:ext cx="287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a</a:t>
            </a:r>
          </a:p>
        </p:txBody>
      </p:sp>
      <p:sp>
        <p:nvSpPr>
          <p:cNvPr id="18" name="Text Box 16">
            <a:extLst>
              <a:ext uri="{FF2B5EF4-FFF2-40B4-BE49-F238E27FC236}">
                <a16:creationId xmlns:a16="http://schemas.microsoft.com/office/drawing/2014/main" id="{7C949BA3-1DEA-9C5E-8644-A3024CFDAE45}"/>
              </a:ext>
            </a:extLst>
          </p:cNvPr>
          <p:cNvSpPr txBox="1">
            <a:spLocks noChangeArrowheads="1"/>
          </p:cNvSpPr>
          <p:nvPr/>
        </p:nvSpPr>
        <p:spPr bwMode="auto">
          <a:xfrm>
            <a:off x="4737894" y="387270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b</a:t>
            </a:r>
          </a:p>
        </p:txBody>
      </p:sp>
      <p:pic>
        <p:nvPicPr>
          <p:cNvPr id="19" name="Picture 17">
            <a:extLst>
              <a:ext uri="{FF2B5EF4-FFF2-40B4-BE49-F238E27FC236}">
                <a16:creationId xmlns:a16="http://schemas.microsoft.com/office/drawing/2014/main" id="{28A8AD7C-2946-B66A-EF66-764DF21216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150" y="4298950"/>
            <a:ext cx="188595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a:extLst>
              <a:ext uri="{FF2B5EF4-FFF2-40B4-BE49-F238E27FC236}">
                <a16:creationId xmlns:a16="http://schemas.microsoft.com/office/drawing/2014/main" id="{83918D22-C670-29E8-E69B-A01E4E1B40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9601" y="4298951"/>
            <a:ext cx="1897856" cy="189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 name="Object 19">
            <a:extLst>
              <a:ext uri="{FF2B5EF4-FFF2-40B4-BE49-F238E27FC236}">
                <a16:creationId xmlns:a16="http://schemas.microsoft.com/office/drawing/2014/main" id="{02409C69-56A4-F676-1A6D-80C507469FAE}"/>
              </a:ext>
            </a:extLst>
          </p:cNvPr>
          <p:cNvGraphicFramePr>
            <a:graphicFrameLocks noChangeAspect="1"/>
          </p:cNvGraphicFramePr>
          <p:nvPr>
            <p:extLst>
              <p:ext uri="{D42A27DB-BD31-4B8C-83A1-F6EECF244321}">
                <p14:modId xmlns:p14="http://schemas.microsoft.com/office/powerpoint/2010/main" val="1847030227"/>
              </p:ext>
            </p:extLst>
          </p:nvPr>
        </p:nvGraphicFramePr>
        <p:xfrm>
          <a:off x="3492500" y="6242050"/>
          <a:ext cx="1228725" cy="191691"/>
        </p:xfrm>
        <a:graphic>
          <a:graphicData uri="http://schemas.openxmlformats.org/presentationml/2006/ole">
            <mc:AlternateContent xmlns:mc="http://schemas.openxmlformats.org/markup-compatibility/2006">
              <mc:Choice xmlns:v="urn:schemas-microsoft-com:vml" Requires="v">
                <p:oleObj name="Equation" r:id="rId6" imgW="1307532" imgH="203112" progId="Equation.3">
                  <p:embed/>
                </p:oleObj>
              </mc:Choice>
              <mc:Fallback>
                <p:oleObj name="Equation" r:id="rId6" imgW="1307532" imgH="203112" progId="Equation.3">
                  <p:embed/>
                  <p:pic>
                    <p:nvPicPr>
                      <p:cNvPr id="11285"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6242050"/>
                        <a:ext cx="1228725" cy="191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
            <a:extLst>
              <a:ext uri="{FF2B5EF4-FFF2-40B4-BE49-F238E27FC236}">
                <a16:creationId xmlns:a16="http://schemas.microsoft.com/office/drawing/2014/main" id="{40111067-B2EE-3DB3-35D0-C1FC1E166B5C}"/>
              </a:ext>
            </a:extLst>
          </p:cNvPr>
          <p:cNvGraphicFramePr>
            <a:graphicFrameLocks noChangeAspect="1"/>
          </p:cNvGraphicFramePr>
          <p:nvPr>
            <p:extLst>
              <p:ext uri="{D42A27DB-BD31-4B8C-83A1-F6EECF244321}">
                <p14:modId xmlns:p14="http://schemas.microsoft.com/office/powerpoint/2010/main" val="2269849761"/>
              </p:ext>
            </p:extLst>
          </p:nvPr>
        </p:nvGraphicFramePr>
        <p:xfrm>
          <a:off x="7242574" y="3225403"/>
          <a:ext cx="1620440" cy="355997"/>
        </p:xfrm>
        <a:graphic>
          <a:graphicData uri="http://schemas.openxmlformats.org/presentationml/2006/ole">
            <mc:AlternateContent xmlns:mc="http://schemas.openxmlformats.org/markup-compatibility/2006">
              <mc:Choice xmlns:v="urn:schemas-microsoft-com:vml" Requires="v">
                <p:oleObj name="Equation" r:id="rId8" imgW="1040948" imgH="228501" progId="Equation.3">
                  <p:embed/>
                </p:oleObj>
              </mc:Choice>
              <mc:Fallback>
                <p:oleObj name="Equation" r:id="rId8" imgW="1040948" imgH="228501" progId="Equation.3">
                  <p:embed/>
                  <p:pic>
                    <p:nvPicPr>
                      <p:cNvPr id="1229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2574" y="3225403"/>
                        <a:ext cx="1620440" cy="355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4">
            <a:extLst>
              <a:ext uri="{FF2B5EF4-FFF2-40B4-BE49-F238E27FC236}">
                <a16:creationId xmlns:a16="http://schemas.microsoft.com/office/drawing/2014/main" id="{6DDD801E-E093-D015-DBE9-C926854B4AEF}"/>
              </a:ext>
            </a:extLst>
          </p:cNvPr>
          <p:cNvSpPr>
            <a:spLocks noChangeShapeType="1"/>
          </p:cNvSpPr>
          <p:nvPr/>
        </p:nvSpPr>
        <p:spPr bwMode="auto">
          <a:xfrm>
            <a:off x="9946483" y="4019550"/>
            <a:ext cx="161210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mk-MK" sz="1013"/>
          </a:p>
        </p:txBody>
      </p:sp>
      <p:sp>
        <p:nvSpPr>
          <p:cNvPr id="24" name="Text Box 5">
            <a:extLst>
              <a:ext uri="{FF2B5EF4-FFF2-40B4-BE49-F238E27FC236}">
                <a16:creationId xmlns:a16="http://schemas.microsoft.com/office/drawing/2014/main" id="{3FBE58C0-E4E4-3A83-D10F-F64A1F4470D6}"/>
              </a:ext>
            </a:extLst>
          </p:cNvPr>
          <p:cNvSpPr txBox="1">
            <a:spLocks noChangeArrowheads="1"/>
          </p:cNvSpPr>
          <p:nvPr/>
        </p:nvSpPr>
        <p:spPr bwMode="auto">
          <a:xfrm>
            <a:off x="11146631" y="3993356"/>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L</a:t>
            </a:r>
          </a:p>
        </p:txBody>
      </p:sp>
      <p:sp>
        <p:nvSpPr>
          <p:cNvPr id="25" name="Text Box 6">
            <a:extLst>
              <a:ext uri="{FF2B5EF4-FFF2-40B4-BE49-F238E27FC236}">
                <a16:creationId xmlns:a16="http://schemas.microsoft.com/office/drawing/2014/main" id="{C95610D7-E003-AAC3-EDD7-3B86A260C09D}"/>
              </a:ext>
            </a:extLst>
          </p:cNvPr>
          <p:cNvSpPr txBox="1">
            <a:spLocks noChangeArrowheads="1"/>
          </p:cNvSpPr>
          <p:nvPr/>
        </p:nvSpPr>
        <p:spPr bwMode="auto">
          <a:xfrm>
            <a:off x="11615737" y="387905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x</a:t>
            </a:r>
          </a:p>
        </p:txBody>
      </p:sp>
      <p:sp>
        <p:nvSpPr>
          <p:cNvPr id="26" name="Text Box 7">
            <a:extLst>
              <a:ext uri="{FF2B5EF4-FFF2-40B4-BE49-F238E27FC236}">
                <a16:creationId xmlns:a16="http://schemas.microsoft.com/office/drawing/2014/main" id="{E745902F-8C51-C66A-1F42-92B74059CD9E}"/>
              </a:ext>
            </a:extLst>
          </p:cNvPr>
          <p:cNvSpPr txBox="1">
            <a:spLocks noChangeArrowheads="1"/>
          </p:cNvSpPr>
          <p:nvPr/>
        </p:nvSpPr>
        <p:spPr bwMode="auto">
          <a:xfrm>
            <a:off x="9798844" y="399335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latin typeface="Times New Roman" panose="02020603050405020304" pitchFamily="18" charset="0"/>
              </a:rPr>
              <a:t>0</a:t>
            </a:r>
          </a:p>
        </p:txBody>
      </p:sp>
      <p:pic>
        <p:nvPicPr>
          <p:cNvPr id="27" name="Picture 8">
            <a:extLst>
              <a:ext uri="{FF2B5EF4-FFF2-40B4-BE49-F238E27FC236}">
                <a16:creationId xmlns:a16="http://schemas.microsoft.com/office/drawing/2014/main" id="{728FC6B1-0E8C-424B-1F9C-D3BB0F3E0A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650" y="4305300"/>
            <a:ext cx="188595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Line 9">
            <a:extLst>
              <a:ext uri="{FF2B5EF4-FFF2-40B4-BE49-F238E27FC236}">
                <a16:creationId xmlns:a16="http://schemas.microsoft.com/office/drawing/2014/main" id="{BC0AAAC3-5051-3E93-98C9-A4003DA4656A}"/>
              </a:ext>
            </a:extLst>
          </p:cNvPr>
          <p:cNvSpPr>
            <a:spLocks noChangeShapeType="1"/>
          </p:cNvSpPr>
          <p:nvPr/>
        </p:nvSpPr>
        <p:spPr bwMode="auto">
          <a:xfrm flipV="1">
            <a:off x="9946481" y="2590800"/>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mk-MK" sz="1013"/>
          </a:p>
        </p:txBody>
      </p:sp>
      <p:sp>
        <p:nvSpPr>
          <p:cNvPr id="29" name="Text Box 10">
            <a:extLst>
              <a:ext uri="{FF2B5EF4-FFF2-40B4-BE49-F238E27FC236}">
                <a16:creationId xmlns:a16="http://schemas.microsoft.com/office/drawing/2014/main" id="{8499E1E3-D3FD-F127-4E43-70227CF05A84}"/>
              </a:ext>
            </a:extLst>
          </p:cNvPr>
          <p:cNvSpPr txBox="1">
            <a:spLocks noChangeArrowheads="1"/>
          </p:cNvSpPr>
          <p:nvPr/>
        </p:nvSpPr>
        <p:spPr bwMode="auto">
          <a:xfrm>
            <a:off x="9341645" y="6144817"/>
            <a:ext cx="6880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500" i="1">
                <a:latin typeface="Times New Roman" panose="02020603050405020304" pitchFamily="18" charset="0"/>
              </a:rPr>
              <a:t>c=100</a:t>
            </a:r>
          </a:p>
        </p:txBody>
      </p:sp>
      <p:sp>
        <p:nvSpPr>
          <p:cNvPr id="30" name="Freeform 11">
            <a:extLst>
              <a:ext uri="{FF2B5EF4-FFF2-40B4-BE49-F238E27FC236}">
                <a16:creationId xmlns:a16="http://schemas.microsoft.com/office/drawing/2014/main" id="{559682FB-FFDB-A15F-CF5E-653D9A17F741}"/>
              </a:ext>
            </a:extLst>
          </p:cNvPr>
          <p:cNvSpPr>
            <a:spLocks/>
          </p:cNvSpPr>
          <p:nvPr/>
        </p:nvSpPr>
        <p:spPr bwMode="auto">
          <a:xfrm>
            <a:off x="9925050" y="3390900"/>
            <a:ext cx="1371600" cy="628650"/>
          </a:xfrm>
          <a:custGeom>
            <a:avLst/>
            <a:gdLst>
              <a:gd name="T0" fmla="*/ 0 w 1152"/>
              <a:gd name="T1" fmla="*/ 2147483647 h 528"/>
              <a:gd name="T2" fmla="*/ 2147483647 w 1152"/>
              <a:gd name="T3" fmla="*/ 2147483647 h 528"/>
              <a:gd name="T4" fmla="*/ 2147483647 w 1152"/>
              <a:gd name="T5" fmla="*/ 2147483647 h 528"/>
              <a:gd name="T6" fmla="*/ 2147483647 w 1152"/>
              <a:gd name="T7" fmla="*/ 0 h 528"/>
              <a:gd name="T8" fmla="*/ 2147483647 w 1152"/>
              <a:gd name="T9" fmla="*/ 0 h 528"/>
              <a:gd name="T10" fmla="*/ 0 60000 65536"/>
              <a:gd name="T11" fmla="*/ 0 60000 65536"/>
              <a:gd name="T12" fmla="*/ 0 60000 65536"/>
              <a:gd name="T13" fmla="*/ 0 60000 65536"/>
              <a:gd name="T14" fmla="*/ 0 60000 65536"/>
              <a:gd name="T15" fmla="*/ 0 w 1152"/>
              <a:gd name="T16" fmla="*/ 0 h 528"/>
              <a:gd name="T17" fmla="*/ 1152 w 1152"/>
              <a:gd name="T18" fmla="*/ 528 h 528"/>
            </a:gdLst>
            <a:ahLst/>
            <a:cxnLst>
              <a:cxn ang="T10">
                <a:pos x="T0" y="T1"/>
              </a:cxn>
              <a:cxn ang="T11">
                <a:pos x="T2" y="T3"/>
              </a:cxn>
              <a:cxn ang="T12">
                <a:pos x="T4" y="T5"/>
              </a:cxn>
              <a:cxn ang="T13">
                <a:pos x="T6" y="T7"/>
              </a:cxn>
              <a:cxn ang="T14">
                <a:pos x="T8" y="T9"/>
              </a:cxn>
            </a:cxnLst>
            <a:rect l="T15" t="T16" r="T17" b="T18"/>
            <a:pathLst>
              <a:path w="1152" h="528">
                <a:moveTo>
                  <a:pt x="0" y="528"/>
                </a:moveTo>
                <a:lnTo>
                  <a:pt x="240" y="192"/>
                </a:lnTo>
                <a:lnTo>
                  <a:pt x="480" y="96"/>
                </a:lnTo>
                <a:lnTo>
                  <a:pt x="864" y="0"/>
                </a:lnTo>
                <a:lnTo>
                  <a:pt x="115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mk-MK" sz="1013"/>
          </a:p>
        </p:txBody>
      </p:sp>
      <p:pic>
        <p:nvPicPr>
          <p:cNvPr id="31" name="Picture 12">
            <a:extLst>
              <a:ext uri="{FF2B5EF4-FFF2-40B4-BE49-F238E27FC236}">
                <a16:creationId xmlns:a16="http://schemas.microsoft.com/office/drawing/2014/main" id="{EACB34E7-3416-ED13-2F83-7CBDEEF6ACF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53501" y="4341020"/>
            <a:ext cx="1850231" cy="185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3002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2A88-DF65-B03B-4F71-E50FD49E06FB}"/>
              </a:ext>
            </a:extLst>
          </p:cNvPr>
          <p:cNvSpPr>
            <a:spLocks noGrp="1"/>
          </p:cNvSpPr>
          <p:nvPr>
            <p:ph type="title"/>
          </p:nvPr>
        </p:nvSpPr>
        <p:spPr/>
        <p:txBody>
          <a:bodyPr/>
          <a:lstStyle/>
          <a:p>
            <a:r>
              <a:rPr lang="en-GB" dirty="0"/>
              <a:t>Types of Point Operators (3)</a:t>
            </a:r>
          </a:p>
        </p:txBody>
      </p:sp>
      <p:sp>
        <p:nvSpPr>
          <p:cNvPr id="3" name="Content Placeholder 2">
            <a:extLst>
              <a:ext uri="{FF2B5EF4-FFF2-40B4-BE49-F238E27FC236}">
                <a16:creationId xmlns:a16="http://schemas.microsoft.com/office/drawing/2014/main" id="{1278BAD2-EBAF-0606-FF53-F5673F5A39E3}"/>
              </a:ext>
            </a:extLst>
          </p:cNvPr>
          <p:cNvSpPr>
            <a:spLocks noGrp="1"/>
          </p:cNvSpPr>
          <p:nvPr>
            <p:ph sz="half" idx="1"/>
          </p:nvPr>
        </p:nvSpPr>
        <p:spPr/>
        <p:txBody>
          <a:bodyPr>
            <a:normAutofit/>
          </a:bodyPr>
          <a:lstStyle/>
          <a:p>
            <a:r>
              <a:rPr lang="en-GB" dirty="0"/>
              <a:t>Thresholding</a:t>
            </a:r>
          </a:p>
          <a:p>
            <a:pPr lvl="1"/>
            <a:r>
              <a:rPr lang="en-US" dirty="0"/>
              <a:t>Converts a grayscale image into a binary image</a:t>
            </a:r>
          </a:p>
          <a:p>
            <a:pPr lvl="1"/>
            <a:r>
              <a:rPr lang="en-US" dirty="0"/>
              <a:t>Any pixel above a set threshold is converted to white; others to black</a:t>
            </a:r>
          </a:p>
          <a:p>
            <a:pPr lvl="1"/>
            <a:r>
              <a:rPr lang="en-US" dirty="0"/>
              <a:t>Used for segmentation and object detection</a:t>
            </a:r>
          </a:p>
          <a:p>
            <a:endParaRPr lang="en-GB" dirty="0"/>
          </a:p>
        </p:txBody>
      </p:sp>
      <p:sp>
        <p:nvSpPr>
          <p:cNvPr id="4" name="Content Placeholder 3">
            <a:extLst>
              <a:ext uri="{FF2B5EF4-FFF2-40B4-BE49-F238E27FC236}">
                <a16:creationId xmlns:a16="http://schemas.microsoft.com/office/drawing/2014/main" id="{3DD406BE-CF20-FE9B-3073-A5ACAA4BECC1}"/>
              </a:ext>
            </a:extLst>
          </p:cNvPr>
          <p:cNvSpPr>
            <a:spLocks noGrp="1"/>
          </p:cNvSpPr>
          <p:nvPr>
            <p:ph sz="half" idx="2"/>
          </p:nvPr>
        </p:nvSpPr>
        <p:spPr/>
        <p:txBody>
          <a:bodyPr>
            <a:normAutofit/>
          </a:bodyPr>
          <a:lstStyle/>
          <a:p>
            <a:r>
              <a:rPr lang="en-GB" dirty="0"/>
              <a:t>Gamma correction</a:t>
            </a:r>
          </a:p>
          <a:p>
            <a:pPr lvl="1"/>
            <a:r>
              <a:rPr lang="en-US" sz="1600" dirty="0"/>
              <a:t>Adjusts brightness non-linearly based on human perception (greater sensitivity to relative differences between darker tones than between lighter ones)</a:t>
            </a:r>
          </a:p>
          <a:p>
            <a:pPr lvl="1"/>
            <a:r>
              <a:rPr lang="en-US" sz="1600" dirty="0"/>
              <a:t>Formula: </a:t>
            </a:r>
            <a:r>
              <a:rPr lang="en-US" sz="1600" dirty="0" err="1"/>
              <a:t>new_image</a:t>
            </a:r>
            <a:r>
              <a:rPr lang="en-US" sz="1600" dirty="0"/>
              <a:t> = </a:t>
            </a:r>
            <a:r>
              <a:rPr lang="en-US" sz="1600" dirty="0" err="1"/>
              <a:t>original_image</a:t>
            </a:r>
            <a:r>
              <a:rPr lang="en-US" sz="1600" dirty="0"/>
              <a:t> ^ (1 / g)</a:t>
            </a:r>
          </a:p>
          <a:p>
            <a:pPr lvl="1"/>
            <a:r>
              <a:rPr lang="en-US" sz="1600" dirty="0"/>
              <a:t>Useful for correcting lighting conditions in images</a:t>
            </a:r>
          </a:p>
          <a:p>
            <a:pPr lvl="1"/>
            <a:endParaRPr lang="en-US" dirty="0"/>
          </a:p>
          <a:p>
            <a:endParaRPr lang="en-GB" dirty="0"/>
          </a:p>
        </p:txBody>
      </p:sp>
      <p:pic>
        <p:nvPicPr>
          <p:cNvPr id="5" name="Picture 4">
            <a:extLst>
              <a:ext uri="{FF2B5EF4-FFF2-40B4-BE49-F238E27FC236}">
                <a16:creationId xmlns:a16="http://schemas.microsoft.com/office/drawing/2014/main" id="{5F3D8A07-FF41-13DB-1CEC-A705688B42CF}"/>
              </a:ext>
            </a:extLst>
          </p:cNvPr>
          <p:cNvPicPr>
            <a:picLocks noChangeAspect="1"/>
          </p:cNvPicPr>
          <p:nvPr/>
        </p:nvPicPr>
        <p:blipFill>
          <a:blip r:embed="rId2"/>
          <a:stretch>
            <a:fillRect/>
          </a:stretch>
        </p:blipFill>
        <p:spPr>
          <a:xfrm>
            <a:off x="1318261" y="4942197"/>
            <a:ext cx="4428489" cy="1437044"/>
          </a:xfrm>
          <a:prstGeom prst="rect">
            <a:avLst/>
          </a:prstGeom>
        </p:spPr>
      </p:pic>
      <p:pic>
        <p:nvPicPr>
          <p:cNvPr id="7" name="Picture 6">
            <a:extLst>
              <a:ext uri="{FF2B5EF4-FFF2-40B4-BE49-F238E27FC236}">
                <a16:creationId xmlns:a16="http://schemas.microsoft.com/office/drawing/2014/main" id="{8CDDB816-0FDA-56E2-9A78-D0DCF7513FAA}"/>
              </a:ext>
            </a:extLst>
          </p:cNvPr>
          <p:cNvPicPr>
            <a:picLocks noChangeAspect="1"/>
          </p:cNvPicPr>
          <p:nvPr/>
        </p:nvPicPr>
        <p:blipFill>
          <a:blip r:embed="rId3"/>
          <a:stretch>
            <a:fillRect/>
          </a:stretch>
        </p:blipFill>
        <p:spPr>
          <a:xfrm>
            <a:off x="6898004" y="4163891"/>
            <a:ext cx="1728365" cy="1146664"/>
          </a:xfrm>
          <a:prstGeom prst="rect">
            <a:avLst/>
          </a:prstGeom>
        </p:spPr>
      </p:pic>
      <p:pic>
        <p:nvPicPr>
          <p:cNvPr id="9" name="Picture 8">
            <a:extLst>
              <a:ext uri="{FF2B5EF4-FFF2-40B4-BE49-F238E27FC236}">
                <a16:creationId xmlns:a16="http://schemas.microsoft.com/office/drawing/2014/main" id="{51B1291F-E5C3-BD00-5745-919F65B38960}"/>
              </a:ext>
            </a:extLst>
          </p:cNvPr>
          <p:cNvPicPr>
            <a:picLocks noChangeAspect="1"/>
          </p:cNvPicPr>
          <p:nvPr/>
        </p:nvPicPr>
        <p:blipFill>
          <a:blip r:embed="rId4"/>
          <a:stretch>
            <a:fillRect/>
          </a:stretch>
        </p:blipFill>
        <p:spPr>
          <a:xfrm>
            <a:off x="9032188" y="4163891"/>
            <a:ext cx="1721040" cy="1146664"/>
          </a:xfrm>
          <a:prstGeom prst="rect">
            <a:avLst/>
          </a:prstGeom>
        </p:spPr>
      </p:pic>
      <p:pic>
        <p:nvPicPr>
          <p:cNvPr id="11" name="Picture 10">
            <a:extLst>
              <a:ext uri="{FF2B5EF4-FFF2-40B4-BE49-F238E27FC236}">
                <a16:creationId xmlns:a16="http://schemas.microsoft.com/office/drawing/2014/main" id="{4604ED6C-B8DC-AD8F-8952-62C1FBE17E5E}"/>
              </a:ext>
            </a:extLst>
          </p:cNvPr>
          <p:cNvPicPr>
            <a:picLocks noChangeAspect="1"/>
          </p:cNvPicPr>
          <p:nvPr/>
        </p:nvPicPr>
        <p:blipFill>
          <a:blip r:embed="rId5"/>
          <a:stretch>
            <a:fillRect/>
          </a:stretch>
        </p:blipFill>
        <p:spPr>
          <a:xfrm>
            <a:off x="7964804" y="5539400"/>
            <a:ext cx="1728364" cy="1153641"/>
          </a:xfrm>
          <a:prstGeom prst="rect">
            <a:avLst/>
          </a:prstGeom>
        </p:spPr>
      </p:pic>
    </p:spTree>
    <p:extLst>
      <p:ext uri="{BB962C8B-B14F-4D97-AF65-F5344CB8AC3E}">
        <p14:creationId xmlns:p14="http://schemas.microsoft.com/office/powerpoint/2010/main" val="2264455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 to Histograms</a:t>
            </a:r>
          </a:p>
        </p:txBody>
      </p:sp>
      <p:sp>
        <p:nvSpPr>
          <p:cNvPr id="3" name="Content Placeholder 2"/>
          <p:cNvSpPr>
            <a:spLocks noGrp="1"/>
          </p:cNvSpPr>
          <p:nvPr>
            <p:ph idx="1"/>
          </p:nvPr>
        </p:nvSpPr>
        <p:spPr/>
        <p:txBody>
          <a:bodyPr/>
          <a:lstStyle/>
          <a:p>
            <a:r>
              <a:rPr dirty="0"/>
              <a:t>A histogram represents the distribution of pixel intensity values in an image</a:t>
            </a:r>
          </a:p>
          <a:p>
            <a:pPr lvl="1"/>
            <a:r>
              <a:rPr dirty="0"/>
              <a:t>X-axis: Pixel intensity values (0-255 for 8-bit images)</a:t>
            </a:r>
          </a:p>
          <a:p>
            <a:pPr lvl="1"/>
            <a:r>
              <a:rPr dirty="0"/>
              <a:t>Y-axis: Frequency of pixels at each intensity level</a:t>
            </a:r>
          </a:p>
          <a:p>
            <a:r>
              <a:rPr dirty="0"/>
              <a:t>Useful for analyzing brightness, contrast, and exposure</a:t>
            </a:r>
          </a:p>
          <a:p>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Histograms</a:t>
            </a:r>
          </a:p>
        </p:txBody>
      </p:sp>
      <p:sp>
        <p:nvSpPr>
          <p:cNvPr id="3" name="Content Placeholder 2"/>
          <p:cNvSpPr>
            <a:spLocks noGrp="1"/>
          </p:cNvSpPr>
          <p:nvPr>
            <p:ph idx="1"/>
          </p:nvPr>
        </p:nvSpPr>
        <p:spPr/>
        <p:txBody>
          <a:bodyPr/>
          <a:lstStyle/>
          <a:p>
            <a:r>
              <a:rPr sz="2400" dirty="0"/>
              <a:t>Grayscale Histogram - Represents intensity distribution in a grayscale image</a:t>
            </a:r>
          </a:p>
          <a:p>
            <a:endParaRPr lang="en-US" dirty="0"/>
          </a:p>
          <a:p>
            <a:endParaRPr lang="en-US" dirty="0"/>
          </a:p>
          <a:p>
            <a:endParaRPr lang="en-US" dirty="0"/>
          </a:p>
          <a:p>
            <a:endParaRPr lang="en-US" dirty="0"/>
          </a:p>
          <a:p>
            <a:r>
              <a:rPr sz="2400" dirty="0"/>
              <a:t>Color Histogram - Separate histograms for Red, Green, and Blue channels in a color image</a:t>
            </a:r>
          </a:p>
          <a:p>
            <a:endParaRPr dirty="0"/>
          </a:p>
        </p:txBody>
      </p:sp>
      <p:pic>
        <p:nvPicPr>
          <p:cNvPr id="4" name="Picture 3">
            <a:extLst>
              <a:ext uri="{FF2B5EF4-FFF2-40B4-BE49-F238E27FC236}">
                <a16:creationId xmlns:a16="http://schemas.microsoft.com/office/drawing/2014/main" id="{E3B8D025-E445-54D4-6757-293F982DCD27}"/>
              </a:ext>
            </a:extLst>
          </p:cNvPr>
          <p:cNvPicPr>
            <a:picLocks noChangeAspect="1"/>
          </p:cNvPicPr>
          <p:nvPr/>
        </p:nvPicPr>
        <p:blipFill>
          <a:blip r:embed="rId2"/>
          <a:stretch>
            <a:fillRect/>
          </a:stretch>
        </p:blipFill>
        <p:spPr>
          <a:xfrm>
            <a:off x="2872685" y="5079750"/>
            <a:ext cx="2209800" cy="1716990"/>
          </a:xfrm>
          <a:prstGeom prst="rect">
            <a:avLst/>
          </a:prstGeom>
        </p:spPr>
      </p:pic>
      <p:pic>
        <p:nvPicPr>
          <p:cNvPr id="7172" name="Picture 4">
            <a:extLst>
              <a:ext uri="{FF2B5EF4-FFF2-40B4-BE49-F238E27FC236}">
                <a16:creationId xmlns:a16="http://schemas.microsoft.com/office/drawing/2014/main" id="{6F92A670-5265-1479-8E76-3160E1187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7323" y="5199661"/>
            <a:ext cx="2366922" cy="147716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ED262D82-9009-1F11-148A-D47FF57E9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2685" y="2383676"/>
            <a:ext cx="2028135" cy="15758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E0FD998-8F54-FBF6-7A47-141B7B8D0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7324" y="2433012"/>
            <a:ext cx="2366921" cy="1477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Interpreting Histograms</a:t>
            </a:r>
            <a:r>
              <a:rPr lang="en-US" dirty="0"/>
              <a:t> (1)</a:t>
            </a:r>
            <a:endParaRPr dirty="0"/>
          </a:p>
        </p:txBody>
      </p:sp>
      <p:sp>
        <p:nvSpPr>
          <p:cNvPr id="3" name="Content Placeholder 2"/>
          <p:cNvSpPr>
            <a:spLocks noGrp="1"/>
          </p:cNvSpPr>
          <p:nvPr>
            <p:ph sz="half" idx="1"/>
          </p:nvPr>
        </p:nvSpPr>
        <p:spPr/>
        <p:txBody>
          <a:bodyPr/>
          <a:lstStyle/>
          <a:p>
            <a:r>
              <a:rPr dirty="0"/>
              <a:t>A left-skewed histogram indicates a dark image (low brightness)</a:t>
            </a:r>
          </a:p>
          <a:p>
            <a:endParaRPr dirty="0"/>
          </a:p>
        </p:txBody>
      </p:sp>
      <p:sp>
        <p:nvSpPr>
          <p:cNvPr id="4" name="Content Placeholder 3">
            <a:extLst>
              <a:ext uri="{FF2B5EF4-FFF2-40B4-BE49-F238E27FC236}">
                <a16:creationId xmlns:a16="http://schemas.microsoft.com/office/drawing/2014/main" id="{5B7191E4-CC12-B25B-FC3F-F5A12B876E2E}"/>
              </a:ext>
            </a:extLst>
          </p:cNvPr>
          <p:cNvSpPr>
            <a:spLocks noGrp="1"/>
          </p:cNvSpPr>
          <p:nvPr>
            <p:ph sz="half" idx="2"/>
          </p:nvPr>
        </p:nvSpPr>
        <p:spPr/>
        <p:txBody>
          <a:bodyPr/>
          <a:lstStyle/>
          <a:p>
            <a:r>
              <a:rPr lang="en-US" dirty="0"/>
              <a:t>A right-skewed histogram indicates a bright image (high brightness)</a:t>
            </a:r>
          </a:p>
          <a:p>
            <a:endParaRPr lang="en-GB" dirty="0"/>
          </a:p>
        </p:txBody>
      </p:sp>
      <p:pic>
        <p:nvPicPr>
          <p:cNvPr id="6" name="Picture 10">
            <a:extLst>
              <a:ext uri="{FF2B5EF4-FFF2-40B4-BE49-F238E27FC236}">
                <a16:creationId xmlns:a16="http://schemas.microsoft.com/office/drawing/2014/main" id="{AC7F7D56-B919-D12F-B949-F5A06C482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87" y="3429000"/>
            <a:ext cx="2661516" cy="199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2F86F911-B9E3-A4E6-2C0F-878EC5313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733" y="3428998"/>
            <a:ext cx="2033805" cy="203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 name="Picture 2">
            <a:extLst>
              <a:ext uri="{FF2B5EF4-FFF2-40B4-BE49-F238E27FC236}">
                <a16:creationId xmlns:a16="http://schemas.microsoft.com/office/drawing/2014/main" id="{1C27DED8-E424-E694-46D1-192B3598B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976" y="3428999"/>
            <a:ext cx="2601912" cy="199613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BB260B1-E260-D3C2-5AA3-7DBD3B1000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5239" y="3377847"/>
            <a:ext cx="2735261" cy="2098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487F4-4C0F-22E9-82B3-B65B3E7A307D}"/>
              </a:ext>
            </a:extLst>
          </p:cNvPr>
          <p:cNvSpPr>
            <a:spLocks noGrp="1"/>
          </p:cNvSpPr>
          <p:nvPr>
            <p:ph type="title"/>
          </p:nvPr>
        </p:nvSpPr>
        <p:spPr/>
        <p:txBody>
          <a:bodyPr/>
          <a:lstStyle/>
          <a:p>
            <a:r>
              <a:rPr lang="en-GB" dirty="0"/>
              <a:t>Interpreting Histograms (2)</a:t>
            </a:r>
          </a:p>
        </p:txBody>
      </p:sp>
      <p:sp>
        <p:nvSpPr>
          <p:cNvPr id="3" name="Content Placeholder 2">
            <a:extLst>
              <a:ext uri="{FF2B5EF4-FFF2-40B4-BE49-F238E27FC236}">
                <a16:creationId xmlns:a16="http://schemas.microsoft.com/office/drawing/2014/main" id="{39B0D4A9-46EA-1885-FEB9-CB69EEE2DCEE}"/>
              </a:ext>
            </a:extLst>
          </p:cNvPr>
          <p:cNvSpPr>
            <a:spLocks noGrp="1"/>
          </p:cNvSpPr>
          <p:nvPr>
            <p:ph sz="half" idx="1"/>
          </p:nvPr>
        </p:nvSpPr>
        <p:spPr/>
        <p:txBody>
          <a:bodyPr/>
          <a:lstStyle/>
          <a:p>
            <a:r>
              <a:rPr lang="en-US" sz="2400" dirty="0"/>
              <a:t>A compressed histogram indicates low contrast</a:t>
            </a:r>
          </a:p>
          <a:p>
            <a:endParaRPr lang="en-GB" dirty="0"/>
          </a:p>
        </p:txBody>
      </p:sp>
      <p:sp>
        <p:nvSpPr>
          <p:cNvPr id="4" name="Content Placeholder 3">
            <a:extLst>
              <a:ext uri="{FF2B5EF4-FFF2-40B4-BE49-F238E27FC236}">
                <a16:creationId xmlns:a16="http://schemas.microsoft.com/office/drawing/2014/main" id="{F741AFD9-9201-26E0-BBEE-9F556F9E3376}"/>
              </a:ext>
            </a:extLst>
          </p:cNvPr>
          <p:cNvSpPr>
            <a:spLocks noGrp="1"/>
          </p:cNvSpPr>
          <p:nvPr>
            <p:ph sz="half" idx="2"/>
          </p:nvPr>
        </p:nvSpPr>
        <p:spPr/>
        <p:txBody>
          <a:bodyPr/>
          <a:lstStyle/>
          <a:p>
            <a:r>
              <a:rPr lang="en-US" sz="2400" dirty="0"/>
              <a:t>A stretched histogram indicates high contrast</a:t>
            </a:r>
          </a:p>
          <a:p>
            <a:endParaRPr lang="en-GB" dirty="0"/>
          </a:p>
        </p:txBody>
      </p:sp>
      <p:sp>
        <p:nvSpPr>
          <p:cNvPr id="5" name="object 14">
            <a:extLst>
              <a:ext uri="{FF2B5EF4-FFF2-40B4-BE49-F238E27FC236}">
                <a16:creationId xmlns:a16="http://schemas.microsoft.com/office/drawing/2014/main" id="{A1DD745C-375F-3DA1-9DBE-634411AC0592}"/>
              </a:ext>
            </a:extLst>
          </p:cNvPr>
          <p:cNvSpPr/>
          <p:nvPr/>
        </p:nvSpPr>
        <p:spPr>
          <a:xfrm>
            <a:off x="2120645" y="2585272"/>
            <a:ext cx="2660905" cy="1916877"/>
          </a:xfrm>
          <a:prstGeom prst="rect">
            <a:avLst/>
          </a:prstGeom>
          <a:blipFill>
            <a:blip r:embed="rId2" cstate="print"/>
            <a:stretch>
              <a:fillRect/>
            </a:stretch>
          </a:blipFill>
        </p:spPr>
        <p:txBody>
          <a:bodyPr wrap="square" lIns="0" tIns="0" rIns="0" bIns="0" rtlCol="0">
            <a:noAutofit/>
          </a:bodyPr>
          <a:lstStyle/>
          <a:p>
            <a:endParaRPr/>
          </a:p>
        </p:txBody>
      </p:sp>
      <p:pic>
        <p:nvPicPr>
          <p:cNvPr id="9218" name="Picture 2">
            <a:extLst>
              <a:ext uri="{FF2B5EF4-FFF2-40B4-BE49-F238E27FC236}">
                <a16:creationId xmlns:a16="http://schemas.microsoft.com/office/drawing/2014/main" id="{EC672E38-D986-99B0-930B-825A0279B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445" y="4607560"/>
            <a:ext cx="2660905" cy="204139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3544AC8C-6FFF-A30B-A75F-E42AFF7C4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9395" y="4607561"/>
            <a:ext cx="2660905" cy="204139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C8F4D148-2C1C-E575-5708-9724EF272C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9845" y="2585271"/>
            <a:ext cx="2873913" cy="191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866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Histogram Equalization</a:t>
            </a:r>
          </a:p>
        </p:txBody>
      </p:sp>
      <p:sp>
        <p:nvSpPr>
          <p:cNvPr id="3" name="Content Placeholder 2"/>
          <p:cNvSpPr>
            <a:spLocks noGrp="1"/>
          </p:cNvSpPr>
          <p:nvPr>
            <p:ph sz="half" idx="1"/>
          </p:nvPr>
        </p:nvSpPr>
        <p:spPr/>
        <p:txBody>
          <a:bodyPr>
            <a:normAutofit fontScale="70000" lnSpcReduction="20000"/>
          </a:bodyPr>
          <a:lstStyle/>
          <a:p>
            <a:r>
              <a:rPr dirty="0"/>
              <a:t>Enhances contrast by redistributing pixel intensities</a:t>
            </a:r>
          </a:p>
          <a:p>
            <a:r>
              <a:rPr dirty="0"/>
              <a:t>Spreads out intensity values to improve detail visibility</a:t>
            </a:r>
          </a:p>
          <a:p>
            <a:r>
              <a:rPr dirty="0"/>
              <a:t>Works well for images with poor contrast</a:t>
            </a:r>
            <a:endParaRPr lang="en-US" dirty="0"/>
          </a:p>
          <a:p>
            <a:r>
              <a:rPr lang="en-US" dirty="0"/>
              <a:t>How histogram equalization works</a:t>
            </a:r>
          </a:p>
          <a:p>
            <a:pPr lvl="1"/>
            <a:r>
              <a:rPr lang="en-US" dirty="0"/>
              <a:t>Compute the histogram of the image</a:t>
            </a:r>
          </a:p>
          <a:p>
            <a:pPr lvl="1"/>
            <a:r>
              <a:rPr lang="en-US" dirty="0"/>
              <a:t>Compute the cumulative distribution function (CDF)</a:t>
            </a:r>
          </a:p>
          <a:p>
            <a:pPr lvl="1"/>
            <a:r>
              <a:rPr lang="en-US" dirty="0"/>
              <a:t>Normalize the CDF to map intensity values</a:t>
            </a:r>
          </a:p>
          <a:p>
            <a:pPr lvl="1"/>
            <a:r>
              <a:rPr lang="en-US" dirty="0"/>
              <a:t>Apply the transformation to obtain an enhanced image</a:t>
            </a:r>
          </a:p>
          <a:p>
            <a:r>
              <a:rPr lang="en-US" dirty="0"/>
              <a:t>Histogram equalized image has better brightness distribution</a:t>
            </a:r>
          </a:p>
          <a:p>
            <a:r>
              <a:rPr lang="en-US" dirty="0"/>
              <a:t>Useful for enhancing medical, satellite, and low-light images</a:t>
            </a:r>
          </a:p>
          <a:p>
            <a:pPr marL="457200" lvl="1" indent="0">
              <a:buNone/>
            </a:pPr>
            <a:endParaRPr lang="en-US" dirty="0"/>
          </a:p>
          <a:p>
            <a:endParaRPr dirty="0"/>
          </a:p>
          <a:p>
            <a:endParaRPr dirty="0"/>
          </a:p>
        </p:txBody>
      </p:sp>
      <p:pic>
        <p:nvPicPr>
          <p:cNvPr id="6" name="Content Placeholder 5" descr="A graph of a number of red lines&#10;&#10;AI-generated content may be incorrect.">
            <a:extLst>
              <a:ext uri="{FF2B5EF4-FFF2-40B4-BE49-F238E27FC236}">
                <a16:creationId xmlns:a16="http://schemas.microsoft.com/office/drawing/2014/main" id="{F0707FD1-632E-28FD-E1EB-3422BFD478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2" y="2112381"/>
            <a:ext cx="4318069" cy="3238552"/>
          </a:xfrm>
        </p:spPr>
      </p:pic>
      <p:pic>
        <p:nvPicPr>
          <p:cNvPr id="8" name="Picture 7" descr="A baby lying in a crib&#10;&#10;AI-generated content may be incorrect.">
            <a:extLst>
              <a:ext uri="{FF2B5EF4-FFF2-40B4-BE49-F238E27FC236}">
                <a16:creationId xmlns:a16="http://schemas.microsoft.com/office/drawing/2014/main" id="{143D051D-FB04-45BC-EC79-C4695E769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871" y="2491448"/>
            <a:ext cx="1654213" cy="1240660"/>
          </a:xfrm>
          <a:prstGeom prst="rect">
            <a:avLst/>
          </a:prstGeom>
        </p:spPr>
      </p:pic>
      <p:pic>
        <p:nvPicPr>
          <p:cNvPr id="10" name="Picture 9" descr="A baby in a crib&#10;&#10;AI-generated content may be incorrect.">
            <a:extLst>
              <a:ext uri="{FF2B5EF4-FFF2-40B4-BE49-F238E27FC236}">
                <a16:creationId xmlns:a16="http://schemas.microsoft.com/office/drawing/2014/main" id="{D7CF1910-FE42-6988-0885-BF15BDACB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8871" y="3816165"/>
            <a:ext cx="1654213" cy="12406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ADDB-C25A-4751-B2F2-2841E6353F0E}"/>
              </a:ext>
            </a:extLst>
          </p:cNvPr>
          <p:cNvSpPr>
            <a:spLocks noGrp="1"/>
          </p:cNvSpPr>
          <p:nvPr>
            <p:ph type="title"/>
          </p:nvPr>
        </p:nvSpPr>
        <p:spPr/>
        <p:txBody>
          <a:bodyPr/>
          <a:lstStyle/>
          <a:p>
            <a:r>
              <a:rPr lang="en-US" dirty="0"/>
              <a:t>Pixels and Image Filtering</a:t>
            </a:r>
          </a:p>
        </p:txBody>
      </p:sp>
      <p:sp>
        <p:nvSpPr>
          <p:cNvPr id="3" name="Content Placeholder 2">
            <a:extLst>
              <a:ext uri="{FF2B5EF4-FFF2-40B4-BE49-F238E27FC236}">
                <a16:creationId xmlns:a16="http://schemas.microsoft.com/office/drawing/2014/main" id="{23678BCF-9213-4F25-A137-B57C1D494F62}"/>
              </a:ext>
            </a:extLst>
          </p:cNvPr>
          <p:cNvSpPr>
            <a:spLocks noGrp="1"/>
          </p:cNvSpPr>
          <p:nvPr>
            <p:ph idx="1"/>
          </p:nvPr>
        </p:nvSpPr>
        <p:spPr/>
        <p:txBody>
          <a:bodyPr>
            <a:normAutofit fontScale="92500" lnSpcReduction="10000"/>
          </a:bodyPr>
          <a:lstStyle/>
          <a:p>
            <a:r>
              <a:rPr lang="en-US" dirty="0"/>
              <a:t>Capabilities of point operations are limited</a:t>
            </a:r>
          </a:p>
          <a:p>
            <a:r>
              <a:rPr lang="en-US" dirty="0"/>
              <a:t>Filters: combine pixel’s value + values of neighbors</a:t>
            </a:r>
          </a:p>
          <a:p>
            <a:r>
              <a:rPr lang="en-US" dirty="0"/>
              <a:t>Combining multiple pixels needed for certain operations</a:t>
            </a:r>
          </a:p>
          <a:p>
            <a:pPr lvl="1"/>
            <a:r>
              <a:rPr lang="en-US" dirty="0"/>
              <a:t>Blurring, Smoothing</a:t>
            </a:r>
          </a:p>
          <a:p>
            <a:pPr lvl="1"/>
            <a:r>
              <a:rPr lang="en-US" dirty="0"/>
              <a:t>Sharpening</a:t>
            </a:r>
          </a:p>
          <a:p>
            <a:r>
              <a:rPr lang="en-US" dirty="0"/>
              <a:t>There are two broad categories of image filtering techniques</a:t>
            </a:r>
          </a:p>
          <a:p>
            <a:pPr lvl="1"/>
            <a:r>
              <a:rPr lang="en-US" dirty="0"/>
              <a:t>Spatial domain techniques </a:t>
            </a:r>
          </a:p>
          <a:p>
            <a:pPr lvl="2"/>
            <a:r>
              <a:rPr lang="en-US" dirty="0"/>
              <a:t>Direct manipulation of image pixels (intensity values)</a:t>
            </a:r>
          </a:p>
          <a:p>
            <a:pPr lvl="2"/>
            <a:r>
              <a:rPr lang="en-US" dirty="0"/>
              <a:t>Smoothing, sharpening, measuring texture</a:t>
            </a:r>
          </a:p>
          <a:p>
            <a:pPr lvl="1"/>
            <a:r>
              <a:rPr lang="en-US" dirty="0"/>
              <a:t>Frequency domain techniques</a:t>
            </a:r>
          </a:p>
          <a:p>
            <a:pPr lvl="2"/>
            <a:r>
              <a:rPr lang="en-US" dirty="0"/>
              <a:t>Manipulation of Fourier transform or wavelet transform of an image</a:t>
            </a:r>
          </a:p>
          <a:p>
            <a:pPr lvl="2"/>
            <a:r>
              <a:rPr lang="en-US" dirty="0"/>
              <a:t>Denoising, sampling, image compression</a:t>
            </a:r>
          </a:p>
        </p:txBody>
      </p:sp>
    </p:spTree>
    <p:extLst>
      <p:ext uri="{BB962C8B-B14F-4D97-AF65-F5344CB8AC3E}">
        <p14:creationId xmlns:p14="http://schemas.microsoft.com/office/powerpoint/2010/main" val="3973200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F582-3711-4140-BD62-B605ECD2F815}"/>
              </a:ext>
            </a:extLst>
          </p:cNvPr>
          <p:cNvSpPr>
            <a:spLocks noGrp="1"/>
          </p:cNvSpPr>
          <p:nvPr>
            <p:ph type="title"/>
          </p:nvPr>
        </p:nvSpPr>
        <p:spPr>
          <a:xfrm>
            <a:off x="838200" y="365125"/>
            <a:ext cx="10515600" cy="1325563"/>
          </a:xfrm>
        </p:spPr>
        <p:txBody>
          <a:bodyPr/>
          <a:lstStyle/>
          <a:p>
            <a:r>
              <a:rPr lang="en-US" dirty="0"/>
              <a:t>What point operations can’t do</a:t>
            </a:r>
          </a:p>
        </p:txBody>
      </p:sp>
      <p:sp>
        <p:nvSpPr>
          <p:cNvPr id="3" name="Content Placeholder 2">
            <a:extLst>
              <a:ext uri="{FF2B5EF4-FFF2-40B4-BE49-F238E27FC236}">
                <a16:creationId xmlns:a16="http://schemas.microsoft.com/office/drawing/2014/main" id="{05DC65FA-DFDE-4274-A97A-27FC96228135}"/>
              </a:ext>
            </a:extLst>
          </p:cNvPr>
          <p:cNvSpPr>
            <a:spLocks noGrp="1"/>
          </p:cNvSpPr>
          <p:nvPr>
            <p:ph idx="1"/>
          </p:nvPr>
        </p:nvSpPr>
        <p:spPr>
          <a:xfrm>
            <a:off x="838200" y="1825625"/>
            <a:ext cx="10515600" cy="4351338"/>
          </a:xfrm>
        </p:spPr>
        <p:txBody>
          <a:bodyPr/>
          <a:lstStyle/>
          <a:p>
            <a:r>
              <a:rPr lang="en-US" dirty="0"/>
              <a:t>Example: sharpening</a:t>
            </a:r>
          </a:p>
        </p:txBody>
      </p:sp>
      <p:pic>
        <p:nvPicPr>
          <p:cNvPr id="4" name="Picture 3">
            <a:extLst>
              <a:ext uri="{FF2B5EF4-FFF2-40B4-BE49-F238E27FC236}">
                <a16:creationId xmlns:a16="http://schemas.microsoft.com/office/drawing/2014/main" id="{FEAF746A-9E92-4813-8FB1-C813B8A6A58E}"/>
              </a:ext>
            </a:extLst>
          </p:cNvPr>
          <p:cNvPicPr>
            <a:picLocks noChangeAspect="1"/>
          </p:cNvPicPr>
          <p:nvPr/>
        </p:nvPicPr>
        <p:blipFill>
          <a:blip r:embed="rId2"/>
          <a:stretch>
            <a:fillRect/>
          </a:stretch>
        </p:blipFill>
        <p:spPr>
          <a:xfrm>
            <a:off x="2226700" y="2527300"/>
            <a:ext cx="7738600" cy="3733800"/>
          </a:xfrm>
          <a:prstGeom prst="rect">
            <a:avLst/>
          </a:prstGeom>
        </p:spPr>
      </p:pic>
    </p:spTree>
    <p:extLst>
      <p:ext uri="{BB962C8B-B14F-4D97-AF65-F5344CB8AC3E}">
        <p14:creationId xmlns:p14="http://schemas.microsoft.com/office/powerpoint/2010/main" val="244436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0F48-EADB-6B16-2E82-123C7DDB7E38}"/>
              </a:ext>
            </a:extLst>
          </p:cNvPr>
          <p:cNvSpPr>
            <a:spLocks noGrp="1"/>
          </p:cNvSpPr>
          <p:nvPr>
            <p:ph type="title"/>
          </p:nvPr>
        </p:nvSpPr>
        <p:spPr/>
        <p:txBody>
          <a:bodyPr/>
          <a:lstStyle/>
          <a:p>
            <a:r>
              <a:rPr lang="fr-FR" dirty="0" err="1"/>
              <a:t>Core</a:t>
            </a:r>
            <a:r>
              <a:rPr lang="fr-FR" dirty="0"/>
              <a:t> Techniques in Image </a:t>
            </a:r>
            <a:r>
              <a:rPr lang="fr-FR" dirty="0" err="1"/>
              <a:t>Processing</a:t>
            </a:r>
            <a:r>
              <a:rPr lang="fr-FR" dirty="0"/>
              <a:t> and </a:t>
            </a:r>
            <a:r>
              <a:rPr lang="fr-FR" dirty="0" err="1"/>
              <a:t>Analysis</a:t>
            </a:r>
            <a:endParaRPr lang="en-GB" dirty="0"/>
          </a:p>
        </p:txBody>
      </p:sp>
      <p:sp>
        <p:nvSpPr>
          <p:cNvPr id="5" name="Content Placeholder 4">
            <a:extLst>
              <a:ext uri="{FF2B5EF4-FFF2-40B4-BE49-F238E27FC236}">
                <a16:creationId xmlns:a16="http://schemas.microsoft.com/office/drawing/2014/main" id="{FAB47F4A-BEFB-5F52-2F4E-62D195774FD1}"/>
              </a:ext>
            </a:extLst>
          </p:cNvPr>
          <p:cNvSpPr>
            <a:spLocks noGrp="1"/>
          </p:cNvSpPr>
          <p:nvPr>
            <p:ph idx="1"/>
          </p:nvPr>
        </p:nvSpPr>
        <p:spPr/>
        <p:txBody>
          <a:bodyPr>
            <a:normAutofit fontScale="92500" lnSpcReduction="20000"/>
          </a:bodyPr>
          <a:lstStyle/>
          <a:p>
            <a:r>
              <a:rPr lang="en-GB" dirty="0"/>
              <a:t>Image Acquisition</a:t>
            </a:r>
          </a:p>
          <a:p>
            <a:pPr lvl="1"/>
            <a:r>
              <a:rPr lang="en-US" dirty="0"/>
              <a:t>Cameras, scanners, and sensors are used to collect/capture visual data into digital images</a:t>
            </a:r>
            <a:endParaRPr lang="en-GB" dirty="0"/>
          </a:p>
          <a:p>
            <a:r>
              <a:rPr lang="en-GB" dirty="0"/>
              <a:t>Preprocessing</a:t>
            </a:r>
          </a:p>
          <a:p>
            <a:pPr lvl="1"/>
            <a:r>
              <a:rPr lang="en-US" dirty="0"/>
              <a:t>Enhance the quality of the data and prepare it for further analysis</a:t>
            </a:r>
            <a:endParaRPr lang="en-GB" dirty="0"/>
          </a:p>
          <a:p>
            <a:r>
              <a:rPr lang="en-GB" dirty="0"/>
              <a:t>Segmentation</a:t>
            </a:r>
          </a:p>
          <a:p>
            <a:pPr lvl="1"/>
            <a:r>
              <a:rPr lang="en-US" dirty="0"/>
              <a:t>Divide the image into distinct regions or objects</a:t>
            </a:r>
            <a:endParaRPr lang="en-GB" dirty="0"/>
          </a:p>
          <a:p>
            <a:r>
              <a:rPr lang="en-GB" dirty="0"/>
              <a:t>Feature Extraction</a:t>
            </a:r>
          </a:p>
          <a:p>
            <a:pPr lvl="1"/>
            <a:r>
              <a:rPr lang="en-US" dirty="0"/>
              <a:t>Simplify the data while maintaining important information about the image, for example textures, shapes, and colors</a:t>
            </a:r>
            <a:endParaRPr lang="en-GB" dirty="0"/>
          </a:p>
          <a:p>
            <a:r>
              <a:rPr lang="en-GB" dirty="0"/>
              <a:t>Classification and Recognition</a:t>
            </a:r>
          </a:p>
          <a:p>
            <a:pPr lvl="1"/>
            <a:r>
              <a:rPr lang="en-US" dirty="0"/>
              <a:t>The processed image or objects within it are classified using machine learning algorithms</a:t>
            </a:r>
          </a:p>
          <a:p>
            <a:endParaRPr lang="en-GB" dirty="0"/>
          </a:p>
          <a:p>
            <a:endParaRPr lang="en-GB" dirty="0"/>
          </a:p>
        </p:txBody>
      </p:sp>
    </p:spTree>
    <p:extLst>
      <p:ext uri="{BB962C8B-B14F-4D97-AF65-F5344CB8AC3E}">
        <p14:creationId xmlns:p14="http://schemas.microsoft.com/office/powerpoint/2010/main" val="2174161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580D-C6F3-42EE-8D69-FCD8D38B2B93}"/>
              </a:ext>
            </a:extLst>
          </p:cNvPr>
          <p:cNvSpPr>
            <a:spLocks noGrp="1"/>
          </p:cNvSpPr>
          <p:nvPr>
            <p:ph type="title"/>
          </p:nvPr>
        </p:nvSpPr>
        <p:spPr>
          <a:xfrm>
            <a:off x="838200" y="365125"/>
            <a:ext cx="10515600" cy="1325563"/>
          </a:xfrm>
        </p:spPr>
        <p:txBody>
          <a:bodyPr/>
          <a:lstStyle/>
          <a:p>
            <a:r>
              <a:rPr lang="en-US" dirty="0"/>
              <a:t>What point operations can’t do</a:t>
            </a:r>
          </a:p>
        </p:txBody>
      </p:sp>
      <p:sp>
        <p:nvSpPr>
          <p:cNvPr id="3" name="Content Placeholder 2">
            <a:extLst>
              <a:ext uri="{FF2B5EF4-FFF2-40B4-BE49-F238E27FC236}">
                <a16:creationId xmlns:a16="http://schemas.microsoft.com/office/drawing/2014/main" id="{9E176718-9C61-4D5D-A5CE-452B26AD419B}"/>
              </a:ext>
            </a:extLst>
          </p:cNvPr>
          <p:cNvSpPr>
            <a:spLocks noGrp="1"/>
          </p:cNvSpPr>
          <p:nvPr>
            <p:ph idx="1"/>
          </p:nvPr>
        </p:nvSpPr>
        <p:spPr>
          <a:xfrm>
            <a:off x="838200" y="1825625"/>
            <a:ext cx="10515600" cy="4351338"/>
          </a:xfrm>
        </p:spPr>
        <p:txBody>
          <a:bodyPr/>
          <a:lstStyle/>
          <a:p>
            <a:r>
              <a:rPr lang="en-US" dirty="0"/>
              <a:t>Other cool artistic patterns by combining pixels</a:t>
            </a:r>
          </a:p>
        </p:txBody>
      </p:sp>
      <p:pic>
        <p:nvPicPr>
          <p:cNvPr id="4" name="Picture 3">
            <a:extLst>
              <a:ext uri="{FF2B5EF4-FFF2-40B4-BE49-F238E27FC236}">
                <a16:creationId xmlns:a16="http://schemas.microsoft.com/office/drawing/2014/main" id="{A64D433A-B3B7-4F77-97EA-1FE6C94C5C26}"/>
              </a:ext>
            </a:extLst>
          </p:cNvPr>
          <p:cNvPicPr>
            <a:picLocks noChangeAspect="1"/>
          </p:cNvPicPr>
          <p:nvPr/>
        </p:nvPicPr>
        <p:blipFill>
          <a:blip r:embed="rId2"/>
          <a:stretch>
            <a:fillRect/>
          </a:stretch>
        </p:blipFill>
        <p:spPr>
          <a:xfrm>
            <a:off x="2222500" y="2595563"/>
            <a:ext cx="7515068" cy="3581400"/>
          </a:xfrm>
          <a:prstGeom prst="rect">
            <a:avLst/>
          </a:prstGeom>
        </p:spPr>
      </p:pic>
    </p:spTree>
    <p:extLst>
      <p:ext uri="{BB962C8B-B14F-4D97-AF65-F5344CB8AC3E}">
        <p14:creationId xmlns:p14="http://schemas.microsoft.com/office/powerpoint/2010/main" val="2155464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24"/>
          <p:cNvSpPr txBox="1">
            <a:spLocks noChangeArrowheads="1"/>
          </p:cNvSpPr>
          <p:nvPr/>
        </p:nvSpPr>
        <p:spPr bwMode="auto">
          <a:xfrm>
            <a:off x="7543800" y="6400800"/>
            <a:ext cx="2866234" cy="338554"/>
          </a:xfrm>
          <a:prstGeom prst="rect">
            <a:avLst/>
          </a:prstGeom>
          <a:noFill/>
          <a:ln w="9525">
            <a:noFill/>
            <a:miter lim="800000"/>
            <a:headEnd/>
            <a:tailEnd/>
          </a:ln>
        </p:spPr>
        <p:txBody>
          <a:bodyPr wrap="none">
            <a:spAutoFit/>
          </a:bodyPr>
          <a:lstStyle/>
          <a:p>
            <a:pPr eaLnBrk="0" hangingPunct="0"/>
            <a:r>
              <a:rPr lang="en-US" sz="1600"/>
              <a:t>Slide credit: David Lowe (UBC)</a:t>
            </a:r>
          </a:p>
        </p:txBody>
      </p:sp>
      <p:grpSp>
        <p:nvGrpSpPr>
          <p:cNvPr id="7" name="Group 6">
            <a:extLst>
              <a:ext uri="{FF2B5EF4-FFF2-40B4-BE49-F238E27FC236}">
                <a16:creationId xmlns:a16="http://schemas.microsoft.com/office/drawing/2014/main" id="{F4C6F7D5-B473-1E79-045F-9559C5727B0D}"/>
              </a:ext>
            </a:extLst>
          </p:cNvPr>
          <p:cNvGrpSpPr/>
          <p:nvPr/>
        </p:nvGrpSpPr>
        <p:grpSpPr>
          <a:xfrm>
            <a:off x="4081067" y="3429000"/>
            <a:ext cx="2274888" cy="2565399"/>
            <a:chOff x="7010400" y="1752601"/>
            <a:chExt cx="2274888" cy="2565399"/>
          </a:xfrm>
        </p:grpSpPr>
        <p:grpSp>
          <p:nvGrpSpPr>
            <p:cNvPr id="1027" name="Group 4"/>
            <p:cNvGrpSpPr>
              <a:grpSpLocks/>
            </p:cNvGrpSpPr>
            <p:nvPr/>
          </p:nvGrpSpPr>
          <p:grpSpPr bwMode="auto">
            <a:xfrm>
              <a:off x="7010400" y="2514600"/>
              <a:ext cx="2274888" cy="1803400"/>
              <a:chOff x="3799" y="2064"/>
              <a:chExt cx="1433" cy="1136"/>
            </a:xfrm>
          </p:grpSpPr>
          <p:grpSp>
            <p:nvGrpSpPr>
              <p:cNvPr id="1030" name="Group 5"/>
              <p:cNvGrpSpPr>
                <a:grpSpLocks/>
              </p:cNvGrpSpPr>
              <p:nvPr/>
            </p:nvGrpSpPr>
            <p:grpSpPr bwMode="auto">
              <a:xfrm>
                <a:off x="4080" y="2064"/>
                <a:ext cx="1152" cy="1136"/>
                <a:chOff x="144" y="144"/>
                <a:chExt cx="1152" cy="1136"/>
              </a:xfrm>
            </p:grpSpPr>
            <p:sp>
              <p:nvSpPr>
                <p:cNvPr id="1032"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33"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34"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35"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36"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37"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38"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39"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1040"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41"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042"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043"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044"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045"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1046"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1047"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1048"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1031" name="Picture 23" descr="txp_fig"/>
              <p:cNvPicPr>
                <a:picLocks noChangeAspect="1" noChangeArrowheads="1"/>
              </p:cNvPicPr>
              <p:nvPr>
                <p:custDataLst>
                  <p:tags r:id="rId1"/>
                </p:custDataLst>
              </p:nvPr>
            </p:nvPicPr>
            <p:blipFill>
              <a:blip r:embed="rId3"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1026" name="Object 26"/>
                <p:cNvSpPr txBox="1"/>
                <p:nvPr/>
              </p:nvSpPr>
              <p:spPr bwMode="auto">
                <a:xfrm>
                  <a:off x="7913688" y="1752601"/>
                  <a:ext cx="1020762" cy="563563"/>
                </a:xfrm>
                <a:prstGeom prst="rect">
                  <a:avLst/>
                </a:prstGeom>
                <a:noFill/>
                <a:ln>
                  <a:noFill/>
                </a:ln>
                <a:effectLst/>
              </p:spPr>
              <p:txBody>
                <a:bodyPr>
                  <a:noAutofit/>
                </a:bodyPr>
                <a:lstStyle/>
                <a:p>
                  <a:r>
                    <a:rPr lang="en-US" sz="2000" i="1" dirty="0">
                      <a:solidFill>
                        <a:srgbClr val="000000"/>
                      </a:solidFill>
                    </a:rPr>
                    <a:t>H</a:t>
                  </a:r>
                  <a14:m>
                    <m:oMath xmlns:m="http://schemas.openxmlformats.org/officeDocument/2006/math">
                      <m:r>
                        <a:rPr lang="en-US" sz="2000" i="1">
                          <a:solidFill>
                            <a:srgbClr val="000000"/>
                          </a:solidFill>
                          <a:latin typeface="Cambria Math" panose="02040503050406030204" pitchFamily="18" charset="0"/>
                        </a:rPr>
                        <m:t>[⋅ ,⋅ ]</m:t>
                      </m:r>
                    </m:oMath>
                  </a14:m>
                  <a:endParaRPr lang="en-US" sz="2000" dirty="0"/>
                </a:p>
              </p:txBody>
            </p:sp>
          </mc:Choice>
          <mc:Fallback xmlns="">
            <p:sp>
              <p:nvSpPr>
                <p:cNvPr id="1026" name="Object 26"/>
                <p:cNvSpPr txBox="1">
                  <a:spLocks noRot="1" noChangeAspect="1" noMove="1" noResize="1" noEditPoints="1" noAdjustHandles="1" noChangeArrowheads="1" noChangeShapeType="1" noTextEdit="1"/>
                </p:cNvSpPr>
                <p:nvPr/>
              </p:nvSpPr>
              <p:spPr bwMode="auto">
                <a:xfrm>
                  <a:off x="7913688" y="1752601"/>
                  <a:ext cx="1020762" cy="563563"/>
                </a:xfrm>
                <a:prstGeom prst="rect">
                  <a:avLst/>
                </a:prstGeom>
                <a:blipFill>
                  <a:blip r:embed="rId4"/>
                  <a:stretch>
                    <a:fillRect l="-6587" t="-5435"/>
                  </a:stretch>
                </a:blipFill>
                <a:ln>
                  <a:noFill/>
                </a:ln>
                <a:effectLst/>
              </p:spPr>
              <p:txBody>
                <a:bodyPr/>
                <a:lstStyle/>
                <a:p>
                  <a:r>
                    <a:rPr lang="en-GB">
                      <a:noFill/>
                    </a:rPr>
                    <a:t> </a:t>
                  </a:r>
                </a:p>
              </p:txBody>
            </p:sp>
          </mc:Fallback>
        </mc:AlternateContent>
      </p:grpSp>
      <p:sp>
        <p:nvSpPr>
          <p:cNvPr id="3" name="Title 2">
            <a:extLst>
              <a:ext uri="{FF2B5EF4-FFF2-40B4-BE49-F238E27FC236}">
                <a16:creationId xmlns:a16="http://schemas.microsoft.com/office/drawing/2014/main" id="{4E07189C-CB94-0A25-927A-E14254F65C0F}"/>
              </a:ext>
            </a:extLst>
          </p:cNvPr>
          <p:cNvSpPr>
            <a:spLocks noGrp="1"/>
          </p:cNvSpPr>
          <p:nvPr>
            <p:ph type="title"/>
          </p:nvPr>
        </p:nvSpPr>
        <p:spPr>
          <a:xfrm>
            <a:off x="838200" y="365125"/>
            <a:ext cx="10515600" cy="1325563"/>
          </a:xfrm>
        </p:spPr>
        <p:txBody>
          <a:bodyPr/>
          <a:lstStyle/>
          <a:p>
            <a:r>
              <a:rPr lang="en-US" dirty="0"/>
              <a:t>Example: box filter</a:t>
            </a:r>
            <a:endParaRPr lang="en-GB" dirty="0"/>
          </a:p>
        </p:txBody>
      </p:sp>
      <p:sp>
        <p:nvSpPr>
          <p:cNvPr id="6" name="Content Placeholder 5">
            <a:extLst>
              <a:ext uri="{FF2B5EF4-FFF2-40B4-BE49-F238E27FC236}">
                <a16:creationId xmlns:a16="http://schemas.microsoft.com/office/drawing/2014/main" id="{797E3D37-D59D-8573-7527-F220FC89552D}"/>
              </a:ext>
            </a:extLst>
          </p:cNvPr>
          <p:cNvSpPr>
            <a:spLocks noGrp="1"/>
          </p:cNvSpPr>
          <p:nvPr>
            <p:ph idx="1"/>
          </p:nvPr>
        </p:nvSpPr>
        <p:spPr>
          <a:xfrm>
            <a:off x="838200" y="1825625"/>
            <a:ext cx="10515600" cy="4351338"/>
          </a:xfrm>
        </p:spPr>
        <p:txBody>
          <a:bodyPr/>
          <a:lstStyle/>
          <a:p>
            <a:r>
              <a:rPr lang="en-US" dirty="0"/>
              <a:t>An image operation that combines each pixel’s intensity I[x, y] with that of neighboring pixels </a:t>
            </a:r>
          </a:p>
          <a:p>
            <a:r>
              <a:rPr lang="en-US" dirty="0"/>
              <a:t>Average/weighted</a:t>
            </a:r>
            <a:r>
              <a:rPr lang="mk-MK" dirty="0"/>
              <a:t> </a:t>
            </a:r>
            <a:r>
              <a:rPr lang="en-US" dirty="0"/>
              <a:t>of group of pixels</a:t>
            </a:r>
          </a:p>
          <a:p>
            <a:endParaRPr lang="en-GB"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1123"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1247" name="Group 127"/>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61371" name="Rectangle 251"/>
          <p:cNvSpPr>
            <a:spLocks noChangeArrowheads="1"/>
          </p:cNvSpPr>
          <p:nvPr/>
        </p:nvSpPr>
        <p:spPr bwMode="auto">
          <a:xfrm>
            <a:off x="6629401" y="2590800"/>
            <a:ext cx="365125"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1500" name="Group 380"/>
          <p:cNvGraphicFramePr>
            <a:graphicFrameLocks noGrp="1"/>
          </p:cNvGraphicFramePr>
          <p:nvPr/>
        </p:nvGraphicFramePr>
        <p:xfrm>
          <a:off x="2235200" y="2287589"/>
          <a:ext cx="3556000" cy="3471863"/>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889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261495" name="Rectangle 375"/>
          <p:cNvSpPr>
            <a:spLocks noChangeArrowheads="1"/>
          </p:cNvSpPr>
          <p:nvPr/>
        </p:nvSpPr>
        <p:spPr bwMode="auto">
          <a:xfrm>
            <a:off x="2209800" y="2286000"/>
            <a:ext cx="1066800" cy="990600"/>
          </a:xfrm>
          <a:prstGeom prst="rect">
            <a:avLst/>
          </a:prstGeom>
          <a:noFill/>
          <a:ln w="38100">
            <a:solidFill>
              <a:srgbClr val="FF0000"/>
            </a:solidFill>
            <a:miter lim="800000"/>
            <a:headEnd/>
            <a:tailEnd/>
          </a:ln>
        </p:spPr>
        <p:txBody>
          <a:bodyPr wrap="none" anchor="ctr"/>
          <a:lstStyle/>
          <a:p>
            <a:endParaRPr lang="en-US"/>
          </a:p>
        </p:txBody>
      </p:sp>
      <p:sp>
        <p:nvSpPr>
          <p:cNvPr id="2425" name="Text Box 376"/>
          <p:cNvSpPr txBox="1">
            <a:spLocks noChangeArrowheads="1"/>
          </p:cNvSpPr>
          <p:nvPr/>
        </p:nvSpPr>
        <p:spPr bwMode="auto">
          <a:xfrm>
            <a:off x="9286875" y="6550026"/>
            <a:ext cx="1312860" cy="307777"/>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p:sp>
        <p:nvSpPr>
          <p:cNvPr id="261499" name="Rectangle 379"/>
          <p:cNvSpPr>
            <a:spLocks noChangeArrowheads="1"/>
          </p:cNvSpPr>
          <p:nvPr/>
        </p:nvSpPr>
        <p:spPr bwMode="auto">
          <a:xfrm>
            <a:off x="6705600" y="2667000"/>
            <a:ext cx="152400" cy="228600"/>
          </a:xfrm>
          <a:prstGeom prst="rect">
            <a:avLst/>
          </a:prstGeom>
          <a:solidFill>
            <a:schemeClr val="bg1"/>
          </a:solidFill>
          <a:ln w="63500">
            <a:no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050" name="Object 381"/>
              <p:cNvSpPr txBox="1"/>
              <p:nvPr/>
            </p:nvSpPr>
            <p:spPr bwMode="auto">
              <a:xfrm>
                <a:off x="3359151" y="5943601"/>
                <a:ext cx="5091113" cy="87471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nary>
                        <m:naryPr>
                          <m:chr m:val="∑"/>
                          <m:supHide m:val="on"/>
                          <m:ctrlPr>
                            <a:rPr lang="en-US" sz="2800" i="1">
                              <a:solidFill>
                                <a:srgbClr val="000000"/>
                              </a:solidFill>
                              <a:latin typeface="Cambria Math" panose="02040503050406030204" pitchFamily="18" charset="0"/>
                            </a:rPr>
                          </m:ctrlPr>
                        </m:naryPr>
                        <m:sub>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sub>
                        <m:sup/>
                        <m:e>
                          <m:r>
                            <a:rPr lang="en-US" sz="2800" i="1">
                              <a:solidFill>
                                <a:srgbClr val="000000"/>
                              </a:solidFill>
                              <a:latin typeface="Cambria Math" panose="02040503050406030204" pitchFamily="18" charset="0"/>
                            </a:rPr>
                            <m:t>𝐻</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e>
                      </m:nary>
                      <m:r>
                        <a:rPr lang="en-US" sz="2800" i="1">
                          <a:solidFill>
                            <a:srgbClr val="000000"/>
                          </a:solidFill>
                          <a:latin typeface="Cambria Math" panose="02040503050406030204" pitchFamily="18" charset="0"/>
                        </a:rPr>
                        <m:t> </m:t>
                      </m:r>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oMath>
                  </m:oMathPara>
                </a14:m>
                <a:endParaRPr lang="en-US" dirty="0"/>
              </a:p>
            </p:txBody>
          </p:sp>
        </mc:Choice>
        <mc:Fallback xmlns="">
          <p:sp>
            <p:nvSpPr>
              <p:cNvPr id="2050" name="Object 381"/>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4"/>
                <a:stretch>
                  <a:fillRect/>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51" name="Object 381"/>
              <p:cNvSpPr txBox="1"/>
              <p:nvPr/>
            </p:nvSpPr>
            <p:spPr bwMode="auto">
              <a:xfrm>
                <a:off x="7232651" y="1238250"/>
                <a:ext cx="1509713" cy="93503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5400" i="1">
                          <a:solidFill>
                            <a:srgbClr val="000000"/>
                          </a:solidFill>
                          <a:latin typeface="Cambria Math" panose="02040503050406030204" pitchFamily="18" charset="0"/>
                        </a:rPr>
                        <m:t>𝐼</m:t>
                      </m:r>
                      <m:r>
                        <a:rPr lang="en-US" sz="5400" i="1">
                          <a:solidFill>
                            <a:srgbClr val="000000"/>
                          </a:solidFill>
                          <a:latin typeface="Cambria Math" panose="02040503050406030204" pitchFamily="18" charset="0"/>
                        </a:rPr>
                        <m:t>′[.,.]</m:t>
                      </m:r>
                    </m:oMath>
                  </m:oMathPara>
                </a14:m>
                <a:endParaRPr lang="en-US" sz="5400" dirty="0"/>
              </a:p>
            </p:txBody>
          </p:sp>
        </mc:Choice>
        <mc:Fallback xmlns="">
          <p:sp>
            <p:nvSpPr>
              <p:cNvPr id="2051" name="Object 381"/>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5"/>
                <a:stretch>
                  <a:fillRect r="-12903"/>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52" name="Object 381"/>
              <p:cNvSpPr txBox="1"/>
              <p:nvPr/>
            </p:nvSpPr>
            <p:spPr bwMode="auto">
              <a:xfrm>
                <a:off x="3117850" y="1295401"/>
                <a:ext cx="1625600" cy="936625"/>
              </a:xfrm>
              <a:prstGeom prst="rect">
                <a:avLst/>
              </a:prstGeom>
              <a:noFill/>
              <a:ln>
                <a:noFill/>
              </a:ln>
              <a:effectLst/>
            </p:spPr>
            <p:txBody>
              <a:bodyPr>
                <a:noAutofit/>
              </a:bodyPr>
              <a:lstStyle/>
              <a:p>
                <a:r>
                  <a:rPr lang="en-US" sz="5400" i="1" dirty="0">
                    <a:solidFill>
                      <a:srgbClr val="000000"/>
                    </a:solidFill>
                  </a:rPr>
                  <a:t>I</a:t>
                </a:r>
                <a14:m>
                  <m:oMath xmlns:m="http://schemas.openxmlformats.org/officeDocument/2006/math">
                    <m:r>
                      <a:rPr lang="en-US" sz="5400" i="1">
                        <a:solidFill>
                          <a:srgbClr val="000000"/>
                        </a:solidFill>
                        <a:latin typeface="Cambria Math" panose="02040503050406030204" pitchFamily="18" charset="0"/>
                      </a:rPr>
                      <m:t>[.,.]</m:t>
                    </m:r>
                  </m:oMath>
                </a14:m>
                <a:endParaRPr lang="en-US" sz="5400" dirty="0"/>
              </a:p>
            </p:txBody>
          </p:sp>
        </mc:Choice>
        <mc:Fallback xmlns="">
          <p:sp>
            <p:nvSpPr>
              <p:cNvPr id="2052" name="Object 381"/>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6"/>
                <a:stretch>
                  <a:fillRect l="-19850" t="-16993" b="-38562"/>
                </a:stretch>
              </a:blipFill>
              <a:ln>
                <a:noFill/>
              </a:ln>
              <a:effectLst/>
            </p:spPr>
            <p:txBody>
              <a:bodyPr/>
              <a:lstStyle/>
              <a:p>
                <a:r>
                  <a:rPr lang="en-GB">
                    <a:noFill/>
                  </a:rPr>
                  <a:t> </a:t>
                </a:r>
              </a:p>
            </p:txBody>
          </p:sp>
        </mc:Fallback>
      </mc:AlternateContent>
      <p:grpSp>
        <p:nvGrpSpPr>
          <p:cNvPr id="2428" name="Group 4"/>
          <p:cNvGrpSpPr>
            <a:grpSpLocks noChangeAspect="1"/>
          </p:cNvGrpSpPr>
          <p:nvPr/>
        </p:nvGrpSpPr>
        <p:grpSpPr bwMode="auto">
          <a:xfrm>
            <a:off x="9067800" y="304800"/>
            <a:ext cx="1143000" cy="973138"/>
            <a:chOff x="3799" y="2064"/>
            <a:chExt cx="1433" cy="1136"/>
          </a:xfrm>
        </p:grpSpPr>
        <p:grpSp>
          <p:nvGrpSpPr>
            <p:cNvPr id="2429" name="Group 5"/>
            <p:cNvGrpSpPr>
              <a:grpSpLocks/>
            </p:cNvGrpSpPr>
            <p:nvPr/>
          </p:nvGrpSpPr>
          <p:grpSpPr bwMode="auto">
            <a:xfrm>
              <a:off x="4080" y="2064"/>
              <a:ext cx="1152" cy="1136"/>
              <a:chOff x="144" y="144"/>
              <a:chExt cx="1152" cy="1136"/>
            </a:xfrm>
          </p:grpSpPr>
          <p:sp>
            <p:nvSpPr>
              <p:cNvPr id="2431"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2"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3"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4"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5"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6"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7"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8"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9"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40"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41"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442"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443"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44"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445"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446"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447"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2430" name="Picture 23" descr="txp_fig"/>
            <p:cNvPicPr>
              <a:picLocks noChangeAspect="1" noChangeArrowheads="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2053" name="Object 26"/>
              <p:cNvSpPr txBox="1"/>
              <p:nvPr/>
            </p:nvSpPr>
            <p:spPr bwMode="auto">
              <a:xfrm>
                <a:off x="8001001" y="533401"/>
                <a:ext cx="1020763" cy="56356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𝐻</m:t>
                      </m:r>
                      <m:r>
                        <a:rPr lang="en-US" sz="2000" i="1">
                          <a:solidFill>
                            <a:srgbClr val="000000"/>
                          </a:solidFill>
                          <a:latin typeface="Cambria Math" panose="02040503050406030204" pitchFamily="18" charset="0"/>
                        </a:rPr>
                        <m:t>[⋅ ,⋅ ]</m:t>
                      </m:r>
                    </m:oMath>
                  </m:oMathPara>
                </a14:m>
                <a:endParaRPr lang="en-US" sz="2000" dirty="0"/>
              </a:p>
            </p:txBody>
          </p:sp>
        </mc:Choice>
        <mc:Fallback xmlns="">
          <p:sp>
            <p:nvSpPr>
              <p:cNvPr id="2053" name="Object 26"/>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8"/>
                <a:stretch>
                  <a:fillRect/>
                </a:stretch>
              </a:blipFill>
              <a:ln>
                <a:noFill/>
              </a:ln>
              <a:effectLst/>
            </p:spPr>
            <p:txBody>
              <a:bodyPr/>
              <a:lstStyle/>
              <a:p>
                <a:r>
                  <a:rPr lang="en-GB">
                    <a:noFill/>
                  </a:rPr>
                  <a:t> </a:t>
                </a:r>
              </a:p>
            </p:txBody>
          </p:sp>
        </mc:Fallback>
      </mc:AlternateContent>
      <p:sp>
        <p:nvSpPr>
          <p:cNvPr id="2" name="Title 1">
            <a:extLst>
              <a:ext uri="{FF2B5EF4-FFF2-40B4-BE49-F238E27FC236}">
                <a16:creationId xmlns:a16="http://schemas.microsoft.com/office/drawing/2014/main" id="{11E20151-5D20-9C71-D024-C7BB32A3CE67}"/>
              </a:ext>
            </a:extLst>
          </p:cNvPr>
          <p:cNvSpPr>
            <a:spLocks noGrp="1"/>
          </p:cNvSpPr>
          <p:nvPr>
            <p:ph type="title"/>
          </p:nvPr>
        </p:nvSpPr>
        <p:spPr/>
        <p:txBody>
          <a:bodyPr/>
          <a:lstStyle/>
          <a:p>
            <a:r>
              <a:rPr lang="en-US" sz="4400" dirty="0">
                <a:latin typeface="Calibri" panose="020F0502020204030204" pitchFamily="34" charset="0"/>
                <a:ea typeface="Calibri" panose="020F0502020204030204" pitchFamily="34" charset="0"/>
                <a:cs typeface="Calibri" panose="020F0502020204030204" pitchFamily="34" charset="0"/>
              </a:rPr>
              <a:t>Image filtering</a:t>
            </a:r>
            <a:endParaRPr lang="en-GB"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5409EAC-ED49-7196-BC53-048BC7A5A58F}"/>
              </a:ext>
            </a:extLst>
          </p:cNvPr>
          <p:cNvSpPr>
            <a:spLocks noGrp="1"/>
          </p:cNvSpPr>
          <p:nvPr>
            <p:ph idx="1"/>
          </p:nvPr>
        </p:nvSpPr>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4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1371"/>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614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371" grpId="0" animBg="1"/>
      <p:bldP spid="261495" grpId="0" animBg="1"/>
      <p:bldP spid="26149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3171"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3295" name="Group 127"/>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324" name="Rectangle 251"/>
          <p:cNvSpPr>
            <a:spLocks noChangeArrowheads="1"/>
          </p:cNvSpPr>
          <p:nvPr/>
        </p:nvSpPr>
        <p:spPr bwMode="auto">
          <a:xfrm>
            <a:off x="6934200" y="25908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3420" name="Group 252"/>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3448" name="Rectangle 375"/>
          <p:cNvSpPr>
            <a:spLocks noChangeArrowheads="1"/>
          </p:cNvSpPr>
          <p:nvPr/>
        </p:nvSpPr>
        <p:spPr bwMode="auto">
          <a:xfrm>
            <a:off x="2590800" y="2286000"/>
            <a:ext cx="1066800" cy="990600"/>
          </a:xfrm>
          <a:prstGeom prst="rect">
            <a:avLst/>
          </a:prstGeom>
          <a:noFill/>
          <a:ln w="38100">
            <a:solidFill>
              <a:srgbClr val="FF0000"/>
            </a:solidFill>
            <a:miter lim="800000"/>
            <a:headEnd/>
            <a:tailEnd/>
          </a:ln>
        </p:spPr>
        <p:txBody>
          <a:bodyPr wrap="none" anchor="ctr"/>
          <a:lstStyle/>
          <a:p>
            <a:endParaRPr lang="en-US"/>
          </a:p>
        </p:txBody>
      </p:sp>
      <p:grpSp>
        <p:nvGrpSpPr>
          <p:cNvPr id="3450" name="Group 4"/>
          <p:cNvGrpSpPr>
            <a:grpSpLocks noChangeAspect="1"/>
          </p:cNvGrpSpPr>
          <p:nvPr/>
        </p:nvGrpSpPr>
        <p:grpSpPr bwMode="auto">
          <a:xfrm>
            <a:off x="9067800" y="304800"/>
            <a:ext cx="1143000" cy="973138"/>
            <a:chOff x="3799" y="2064"/>
            <a:chExt cx="1433" cy="1136"/>
          </a:xfrm>
        </p:grpSpPr>
        <p:grpSp>
          <p:nvGrpSpPr>
            <p:cNvPr id="3452" name="Group 5"/>
            <p:cNvGrpSpPr>
              <a:grpSpLocks/>
            </p:cNvGrpSpPr>
            <p:nvPr/>
          </p:nvGrpSpPr>
          <p:grpSpPr bwMode="auto">
            <a:xfrm>
              <a:off x="4080" y="2064"/>
              <a:ext cx="1152" cy="1136"/>
              <a:chOff x="144" y="144"/>
              <a:chExt cx="1152" cy="1136"/>
            </a:xfrm>
          </p:grpSpPr>
          <p:sp>
            <p:nvSpPr>
              <p:cNvPr id="3454"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55"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56"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57"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58"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59"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60"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61"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62"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63"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64"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465"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466"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67"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468"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469"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470"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453" name="Picture 23" descr="txp_fig"/>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3451" name="Text Box 376"/>
          <p:cNvSpPr txBox="1">
            <a:spLocks noChangeArrowheads="1"/>
          </p:cNvSpPr>
          <p:nvPr/>
        </p:nvSpPr>
        <p:spPr bwMode="auto">
          <a:xfrm>
            <a:off x="9286875" y="6550026"/>
            <a:ext cx="1312860" cy="307777"/>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mc:AlternateContent xmlns:mc="http://schemas.openxmlformats.org/markup-compatibility/2006" xmlns:a14="http://schemas.microsoft.com/office/drawing/2010/main">
        <mc:Choice Requires="a14">
          <p:sp>
            <p:nvSpPr>
              <p:cNvPr id="33" name="Object 381">
                <a:extLst>
                  <a:ext uri="{FF2B5EF4-FFF2-40B4-BE49-F238E27FC236}">
                    <a16:creationId xmlns:a16="http://schemas.microsoft.com/office/drawing/2014/main" id="{E03AD833-21F2-401C-862E-6D7769EE3D21}"/>
                  </a:ext>
                </a:extLst>
              </p:cNvPr>
              <p:cNvSpPr txBox="1"/>
              <p:nvPr/>
            </p:nvSpPr>
            <p:spPr bwMode="auto">
              <a:xfrm>
                <a:off x="3117850" y="1295401"/>
                <a:ext cx="1625600" cy="936625"/>
              </a:xfrm>
              <a:prstGeom prst="rect">
                <a:avLst/>
              </a:prstGeom>
              <a:noFill/>
              <a:ln>
                <a:noFill/>
              </a:ln>
              <a:effectLst/>
            </p:spPr>
            <p:txBody>
              <a:bodyPr>
                <a:noAutofit/>
              </a:bodyPr>
              <a:lstStyle/>
              <a:p>
                <a:r>
                  <a:rPr lang="en-US" sz="5400" i="1" dirty="0">
                    <a:solidFill>
                      <a:srgbClr val="000000"/>
                    </a:solidFill>
                  </a:rPr>
                  <a:t>I</a:t>
                </a:r>
                <a14:m>
                  <m:oMath xmlns:m="http://schemas.openxmlformats.org/officeDocument/2006/math">
                    <m:r>
                      <a:rPr lang="en-US" sz="5400" i="1">
                        <a:solidFill>
                          <a:srgbClr val="000000"/>
                        </a:solidFill>
                        <a:latin typeface="Cambria Math" panose="02040503050406030204" pitchFamily="18" charset="0"/>
                      </a:rPr>
                      <m:t>[.,.]</m:t>
                    </m:r>
                  </m:oMath>
                </a14:m>
                <a:endParaRPr lang="en-US" sz="5400" dirty="0"/>
              </a:p>
            </p:txBody>
          </p:sp>
        </mc:Choice>
        <mc:Fallback xmlns="">
          <p:sp>
            <p:nvSpPr>
              <p:cNvPr id="33" name="Object 381">
                <a:extLst>
                  <a:ext uri="{FF2B5EF4-FFF2-40B4-BE49-F238E27FC236}">
                    <a16:creationId xmlns:a16="http://schemas.microsoft.com/office/drawing/2014/main" id="{E03AD833-21F2-401C-862E-6D7769EE3D21}"/>
                  </a:ext>
                </a:extLst>
              </p:cNvPr>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9850" t="-16993" b="-38562"/>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Object 381">
                <a:extLst>
                  <a:ext uri="{FF2B5EF4-FFF2-40B4-BE49-F238E27FC236}">
                    <a16:creationId xmlns:a16="http://schemas.microsoft.com/office/drawing/2014/main" id="{E1C4D39B-8E8A-4759-A019-1C81F83A7749}"/>
                  </a:ext>
                </a:extLst>
              </p:cNvPr>
              <p:cNvSpPr txBox="1"/>
              <p:nvPr/>
            </p:nvSpPr>
            <p:spPr bwMode="auto">
              <a:xfrm>
                <a:off x="7232651" y="1238250"/>
                <a:ext cx="1509713" cy="93503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5400" i="1">
                          <a:solidFill>
                            <a:srgbClr val="000000"/>
                          </a:solidFill>
                          <a:latin typeface="Cambria Math" panose="02040503050406030204" pitchFamily="18" charset="0"/>
                        </a:rPr>
                        <m:t>𝐼</m:t>
                      </m:r>
                      <m:r>
                        <a:rPr lang="en-US" sz="5400" i="1">
                          <a:solidFill>
                            <a:srgbClr val="000000"/>
                          </a:solidFill>
                          <a:latin typeface="Cambria Math" panose="02040503050406030204" pitchFamily="18" charset="0"/>
                        </a:rPr>
                        <m:t>′[.,.]</m:t>
                      </m:r>
                    </m:oMath>
                  </m:oMathPara>
                </a14:m>
                <a:endParaRPr lang="en-US" sz="5400" dirty="0"/>
              </a:p>
            </p:txBody>
          </p:sp>
        </mc:Choice>
        <mc:Fallback xmlns="">
          <p:sp>
            <p:nvSpPr>
              <p:cNvPr id="34" name="Object 381">
                <a:extLst>
                  <a:ext uri="{FF2B5EF4-FFF2-40B4-BE49-F238E27FC236}">
                    <a16:creationId xmlns:a16="http://schemas.microsoft.com/office/drawing/2014/main" id="{E1C4D39B-8E8A-4759-A019-1C81F83A7749}"/>
                  </a:ext>
                </a:extLst>
              </p:cNvPr>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6"/>
                <a:stretch>
                  <a:fillRect r="-12903"/>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Object 26">
                <a:extLst>
                  <a:ext uri="{FF2B5EF4-FFF2-40B4-BE49-F238E27FC236}">
                    <a16:creationId xmlns:a16="http://schemas.microsoft.com/office/drawing/2014/main" id="{295F2303-5C72-4D29-A859-E5320B8301E5}"/>
                  </a:ext>
                </a:extLst>
              </p:cNvPr>
              <p:cNvSpPr txBox="1"/>
              <p:nvPr/>
            </p:nvSpPr>
            <p:spPr bwMode="auto">
              <a:xfrm>
                <a:off x="8001001" y="533401"/>
                <a:ext cx="1020763" cy="56356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𝐻</m:t>
                      </m:r>
                      <m:r>
                        <a:rPr lang="en-US" sz="2000" i="1">
                          <a:solidFill>
                            <a:srgbClr val="000000"/>
                          </a:solidFill>
                          <a:latin typeface="Cambria Math" panose="02040503050406030204" pitchFamily="18" charset="0"/>
                        </a:rPr>
                        <m:t>[⋅ ,⋅ ]</m:t>
                      </m:r>
                    </m:oMath>
                  </m:oMathPara>
                </a14:m>
                <a:endParaRPr lang="en-US" sz="2000" dirty="0"/>
              </a:p>
            </p:txBody>
          </p:sp>
        </mc:Choice>
        <mc:Fallback xmlns="">
          <p:sp>
            <p:nvSpPr>
              <p:cNvPr id="35" name="Object 26">
                <a:extLst>
                  <a:ext uri="{FF2B5EF4-FFF2-40B4-BE49-F238E27FC236}">
                    <a16:creationId xmlns:a16="http://schemas.microsoft.com/office/drawing/2014/main" id="{295F2303-5C72-4D29-A859-E5320B8301E5}"/>
                  </a:ext>
                </a:extLst>
              </p:cNvPr>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Object 381">
                <a:extLst>
                  <a:ext uri="{FF2B5EF4-FFF2-40B4-BE49-F238E27FC236}">
                    <a16:creationId xmlns:a16="http://schemas.microsoft.com/office/drawing/2014/main" id="{7FB70C0E-A199-46B6-908F-CCB927112A75}"/>
                  </a:ext>
                </a:extLst>
              </p:cNvPr>
              <p:cNvSpPr txBox="1"/>
              <p:nvPr/>
            </p:nvSpPr>
            <p:spPr bwMode="auto">
              <a:xfrm>
                <a:off x="3359151" y="5943601"/>
                <a:ext cx="5091113" cy="87471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nary>
                        <m:naryPr>
                          <m:chr m:val="∑"/>
                          <m:supHide m:val="on"/>
                          <m:ctrlPr>
                            <a:rPr lang="en-US" sz="2800" i="1">
                              <a:solidFill>
                                <a:srgbClr val="000000"/>
                              </a:solidFill>
                              <a:latin typeface="Cambria Math" panose="02040503050406030204" pitchFamily="18" charset="0"/>
                            </a:rPr>
                          </m:ctrlPr>
                        </m:naryPr>
                        <m:sub>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sub>
                        <m:sup/>
                        <m:e>
                          <m:r>
                            <a:rPr lang="en-US" sz="2800" i="1">
                              <a:solidFill>
                                <a:srgbClr val="000000"/>
                              </a:solidFill>
                              <a:latin typeface="Cambria Math" panose="02040503050406030204" pitchFamily="18" charset="0"/>
                            </a:rPr>
                            <m:t>𝐻</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e>
                      </m:nary>
                      <m:r>
                        <a:rPr lang="en-US" sz="2800" i="1">
                          <a:solidFill>
                            <a:srgbClr val="000000"/>
                          </a:solidFill>
                          <a:latin typeface="Cambria Math" panose="02040503050406030204" pitchFamily="18" charset="0"/>
                        </a:rPr>
                        <m:t> </m:t>
                      </m:r>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oMath>
                  </m:oMathPara>
                </a14:m>
                <a:endParaRPr lang="en-US" dirty="0"/>
              </a:p>
            </p:txBody>
          </p:sp>
        </mc:Choice>
        <mc:Fallback xmlns="">
          <p:sp>
            <p:nvSpPr>
              <p:cNvPr id="36" name="Object 381">
                <a:extLst>
                  <a:ext uri="{FF2B5EF4-FFF2-40B4-BE49-F238E27FC236}">
                    <a16:creationId xmlns:a16="http://schemas.microsoft.com/office/drawing/2014/main" id="{7FB70C0E-A199-46B6-908F-CCB927112A75}"/>
                  </a:ext>
                </a:extLst>
              </p:cNvPr>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GB">
                    <a:noFill/>
                  </a:rPr>
                  <a:t> </a:t>
                </a:r>
              </a:p>
            </p:txBody>
          </p:sp>
        </mc:Fallback>
      </mc:AlternateContent>
      <p:sp>
        <p:nvSpPr>
          <p:cNvPr id="2" name="Title 1">
            <a:extLst>
              <a:ext uri="{FF2B5EF4-FFF2-40B4-BE49-F238E27FC236}">
                <a16:creationId xmlns:a16="http://schemas.microsoft.com/office/drawing/2014/main" id="{FBE1E236-DE7B-E689-6FE0-C0C68ED8C708}"/>
              </a:ext>
            </a:extLst>
          </p:cNvPr>
          <p:cNvSpPr>
            <a:spLocks noGrp="1"/>
          </p:cNvSpPr>
          <p:nvPr>
            <p:ph type="title"/>
          </p:nvPr>
        </p:nvSpPr>
        <p:spPr/>
        <p:txBody>
          <a:bodyPr/>
          <a:lstStyle/>
          <a:p>
            <a:r>
              <a:rPr lang="en-US" sz="4400" dirty="0">
                <a:solidFill>
                  <a:srgbClr val="000000"/>
                </a:solidFill>
                <a:latin typeface="Calibri" pitchFamily="34" charset="0"/>
              </a:rPr>
              <a:t>Image filtering</a:t>
            </a:r>
            <a:endParaRPr lang="en-GB" dirty="0"/>
          </a:p>
        </p:txBody>
      </p:sp>
      <p:sp>
        <p:nvSpPr>
          <p:cNvPr id="3" name="Content Placeholder 2">
            <a:extLst>
              <a:ext uri="{FF2B5EF4-FFF2-40B4-BE49-F238E27FC236}">
                <a16:creationId xmlns:a16="http://schemas.microsoft.com/office/drawing/2014/main" id="{66AD7738-96A8-5C90-452C-6742BA6C2E89}"/>
              </a:ext>
            </a:extLst>
          </p:cNvPr>
          <p:cNvSpPr>
            <a:spLocks noGrp="1"/>
          </p:cNvSpPr>
          <p:nvPr>
            <p:ph idx="1"/>
          </p:nvPr>
        </p:nvSpPr>
        <p:spPr/>
        <p:txBody>
          <a:bodyPr/>
          <a:lstStyle/>
          <a:p>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219"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5343" name="Group 127"/>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348" name="Rectangle 251"/>
          <p:cNvSpPr>
            <a:spLocks noChangeArrowheads="1"/>
          </p:cNvSpPr>
          <p:nvPr/>
        </p:nvSpPr>
        <p:spPr bwMode="auto">
          <a:xfrm>
            <a:off x="7315200" y="25908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5468" name="Group 252"/>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4472" name="Rectangle 375"/>
          <p:cNvSpPr>
            <a:spLocks noChangeArrowheads="1"/>
          </p:cNvSpPr>
          <p:nvPr/>
        </p:nvSpPr>
        <p:spPr bwMode="auto">
          <a:xfrm>
            <a:off x="2971800" y="2286000"/>
            <a:ext cx="1066800" cy="990600"/>
          </a:xfrm>
          <a:prstGeom prst="rect">
            <a:avLst/>
          </a:prstGeom>
          <a:noFill/>
          <a:ln w="38100">
            <a:solidFill>
              <a:srgbClr val="FF0000"/>
            </a:solidFill>
            <a:miter lim="800000"/>
            <a:headEnd/>
            <a:tailEnd/>
          </a:ln>
        </p:spPr>
        <p:txBody>
          <a:bodyPr wrap="none" anchor="ctr"/>
          <a:lstStyle/>
          <a:p>
            <a:endParaRPr lang="en-US"/>
          </a:p>
        </p:txBody>
      </p:sp>
      <p:grpSp>
        <p:nvGrpSpPr>
          <p:cNvPr id="4474" name="Group 4"/>
          <p:cNvGrpSpPr>
            <a:grpSpLocks noChangeAspect="1"/>
          </p:cNvGrpSpPr>
          <p:nvPr/>
        </p:nvGrpSpPr>
        <p:grpSpPr bwMode="auto">
          <a:xfrm>
            <a:off x="9067800" y="304800"/>
            <a:ext cx="1143000" cy="973138"/>
            <a:chOff x="3799" y="2064"/>
            <a:chExt cx="1433" cy="1136"/>
          </a:xfrm>
        </p:grpSpPr>
        <p:grpSp>
          <p:nvGrpSpPr>
            <p:cNvPr id="4476" name="Group 5"/>
            <p:cNvGrpSpPr>
              <a:grpSpLocks/>
            </p:cNvGrpSpPr>
            <p:nvPr/>
          </p:nvGrpSpPr>
          <p:grpSpPr bwMode="auto">
            <a:xfrm>
              <a:off x="4080" y="2064"/>
              <a:ext cx="1152" cy="1136"/>
              <a:chOff x="144" y="144"/>
              <a:chExt cx="1152" cy="1136"/>
            </a:xfrm>
          </p:grpSpPr>
          <p:sp>
            <p:nvSpPr>
              <p:cNvPr id="4478"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79"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0"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1"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2"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3"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4"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5"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6"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7"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488"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489"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490"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491"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4492"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4493"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4494"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4477" name="Picture 23" descr="txp_fig"/>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4475" name="Text Box 376"/>
          <p:cNvSpPr txBox="1">
            <a:spLocks noChangeArrowheads="1"/>
          </p:cNvSpPr>
          <p:nvPr/>
        </p:nvSpPr>
        <p:spPr bwMode="auto">
          <a:xfrm>
            <a:off x="9286875" y="6550026"/>
            <a:ext cx="1312860" cy="307777"/>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mc:AlternateContent xmlns:mc="http://schemas.openxmlformats.org/markup-compatibility/2006" xmlns:a14="http://schemas.microsoft.com/office/drawing/2010/main">
        <mc:Choice Requires="a14">
          <p:sp>
            <p:nvSpPr>
              <p:cNvPr id="33" name="Object 381">
                <a:extLst>
                  <a:ext uri="{FF2B5EF4-FFF2-40B4-BE49-F238E27FC236}">
                    <a16:creationId xmlns:a16="http://schemas.microsoft.com/office/drawing/2014/main" id="{22C53848-EEF3-49FF-A115-CC3F401D70CA}"/>
                  </a:ext>
                </a:extLst>
              </p:cNvPr>
              <p:cNvSpPr txBox="1"/>
              <p:nvPr/>
            </p:nvSpPr>
            <p:spPr bwMode="auto">
              <a:xfrm>
                <a:off x="3117850" y="1295401"/>
                <a:ext cx="1625600" cy="936625"/>
              </a:xfrm>
              <a:prstGeom prst="rect">
                <a:avLst/>
              </a:prstGeom>
              <a:noFill/>
              <a:ln>
                <a:noFill/>
              </a:ln>
              <a:effectLst/>
            </p:spPr>
            <p:txBody>
              <a:bodyPr>
                <a:noAutofit/>
              </a:bodyPr>
              <a:lstStyle/>
              <a:p>
                <a:r>
                  <a:rPr lang="en-US" sz="5400" i="1" dirty="0">
                    <a:solidFill>
                      <a:srgbClr val="000000"/>
                    </a:solidFill>
                  </a:rPr>
                  <a:t>I</a:t>
                </a:r>
                <a14:m>
                  <m:oMath xmlns:m="http://schemas.openxmlformats.org/officeDocument/2006/math">
                    <m:r>
                      <a:rPr lang="en-US" sz="5400" i="1">
                        <a:solidFill>
                          <a:srgbClr val="000000"/>
                        </a:solidFill>
                        <a:latin typeface="Cambria Math" panose="02040503050406030204" pitchFamily="18" charset="0"/>
                      </a:rPr>
                      <m:t>[.,.]</m:t>
                    </m:r>
                  </m:oMath>
                </a14:m>
                <a:endParaRPr lang="en-US" sz="5400" dirty="0"/>
              </a:p>
            </p:txBody>
          </p:sp>
        </mc:Choice>
        <mc:Fallback xmlns="">
          <p:sp>
            <p:nvSpPr>
              <p:cNvPr id="33" name="Object 381">
                <a:extLst>
                  <a:ext uri="{FF2B5EF4-FFF2-40B4-BE49-F238E27FC236}">
                    <a16:creationId xmlns:a16="http://schemas.microsoft.com/office/drawing/2014/main" id="{22C53848-EEF3-49FF-A115-CC3F401D70CA}"/>
                  </a:ext>
                </a:extLst>
              </p:cNvPr>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9850" t="-16993" b="-38562"/>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Object 381">
                <a:extLst>
                  <a:ext uri="{FF2B5EF4-FFF2-40B4-BE49-F238E27FC236}">
                    <a16:creationId xmlns:a16="http://schemas.microsoft.com/office/drawing/2014/main" id="{AD24B5D8-5E16-4D9B-9B6D-ED4D531073A1}"/>
                  </a:ext>
                </a:extLst>
              </p:cNvPr>
              <p:cNvSpPr txBox="1"/>
              <p:nvPr/>
            </p:nvSpPr>
            <p:spPr bwMode="auto">
              <a:xfrm>
                <a:off x="7232651" y="1238250"/>
                <a:ext cx="1509713" cy="93503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5400" i="1">
                          <a:solidFill>
                            <a:srgbClr val="000000"/>
                          </a:solidFill>
                          <a:latin typeface="Cambria Math" panose="02040503050406030204" pitchFamily="18" charset="0"/>
                        </a:rPr>
                        <m:t>𝐼</m:t>
                      </m:r>
                      <m:r>
                        <a:rPr lang="en-US" sz="5400" i="1">
                          <a:solidFill>
                            <a:srgbClr val="000000"/>
                          </a:solidFill>
                          <a:latin typeface="Cambria Math" panose="02040503050406030204" pitchFamily="18" charset="0"/>
                        </a:rPr>
                        <m:t>′[.,.]</m:t>
                      </m:r>
                    </m:oMath>
                  </m:oMathPara>
                </a14:m>
                <a:endParaRPr lang="en-US" sz="5400" dirty="0"/>
              </a:p>
            </p:txBody>
          </p:sp>
        </mc:Choice>
        <mc:Fallback xmlns="">
          <p:sp>
            <p:nvSpPr>
              <p:cNvPr id="34" name="Object 381">
                <a:extLst>
                  <a:ext uri="{FF2B5EF4-FFF2-40B4-BE49-F238E27FC236}">
                    <a16:creationId xmlns:a16="http://schemas.microsoft.com/office/drawing/2014/main" id="{AD24B5D8-5E16-4D9B-9B6D-ED4D531073A1}"/>
                  </a:ext>
                </a:extLst>
              </p:cNvPr>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6"/>
                <a:stretch>
                  <a:fillRect r="-12903"/>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Object 26">
                <a:extLst>
                  <a:ext uri="{FF2B5EF4-FFF2-40B4-BE49-F238E27FC236}">
                    <a16:creationId xmlns:a16="http://schemas.microsoft.com/office/drawing/2014/main" id="{60D3EBD2-9E9F-4DB0-AFF3-E055D01655B4}"/>
                  </a:ext>
                </a:extLst>
              </p:cNvPr>
              <p:cNvSpPr txBox="1"/>
              <p:nvPr/>
            </p:nvSpPr>
            <p:spPr bwMode="auto">
              <a:xfrm>
                <a:off x="8001001" y="533401"/>
                <a:ext cx="1020763" cy="56356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𝐻</m:t>
                      </m:r>
                      <m:r>
                        <a:rPr lang="en-US" sz="2000" i="1">
                          <a:solidFill>
                            <a:srgbClr val="000000"/>
                          </a:solidFill>
                          <a:latin typeface="Cambria Math" panose="02040503050406030204" pitchFamily="18" charset="0"/>
                        </a:rPr>
                        <m:t>[⋅ ,⋅ ]</m:t>
                      </m:r>
                    </m:oMath>
                  </m:oMathPara>
                </a14:m>
                <a:endParaRPr lang="en-US" sz="2000" dirty="0"/>
              </a:p>
            </p:txBody>
          </p:sp>
        </mc:Choice>
        <mc:Fallback xmlns="">
          <p:sp>
            <p:nvSpPr>
              <p:cNvPr id="35" name="Object 26">
                <a:extLst>
                  <a:ext uri="{FF2B5EF4-FFF2-40B4-BE49-F238E27FC236}">
                    <a16:creationId xmlns:a16="http://schemas.microsoft.com/office/drawing/2014/main" id="{60D3EBD2-9E9F-4DB0-AFF3-E055D01655B4}"/>
                  </a:ext>
                </a:extLst>
              </p:cNvPr>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Object 381">
                <a:extLst>
                  <a:ext uri="{FF2B5EF4-FFF2-40B4-BE49-F238E27FC236}">
                    <a16:creationId xmlns:a16="http://schemas.microsoft.com/office/drawing/2014/main" id="{ED9F98EB-D812-4982-BBEC-1E167F93C923}"/>
                  </a:ext>
                </a:extLst>
              </p:cNvPr>
              <p:cNvSpPr txBox="1"/>
              <p:nvPr/>
            </p:nvSpPr>
            <p:spPr bwMode="auto">
              <a:xfrm>
                <a:off x="3359151" y="5943601"/>
                <a:ext cx="5091113" cy="87471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nary>
                        <m:naryPr>
                          <m:chr m:val="∑"/>
                          <m:supHide m:val="on"/>
                          <m:ctrlPr>
                            <a:rPr lang="en-US" sz="2800" i="1">
                              <a:solidFill>
                                <a:srgbClr val="000000"/>
                              </a:solidFill>
                              <a:latin typeface="Cambria Math" panose="02040503050406030204" pitchFamily="18" charset="0"/>
                            </a:rPr>
                          </m:ctrlPr>
                        </m:naryPr>
                        <m:sub>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sub>
                        <m:sup/>
                        <m:e>
                          <m:r>
                            <a:rPr lang="en-US" sz="2800" i="1">
                              <a:solidFill>
                                <a:srgbClr val="000000"/>
                              </a:solidFill>
                              <a:latin typeface="Cambria Math" panose="02040503050406030204" pitchFamily="18" charset="0"/>
                            </a:rPr>
                            <m:t>𝐻</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e>
                      </m:nary>
                      <m:r>
                        <a:rPr lang="en-US" sz="2800" i="1">
                          <a:solidFill>
                            <a:srgbClr val="000000"/>
                          </a:solidFill>
                          <a:latin typeface="Cambria Math" panose="02040503050406030204" pitchFamily="18" charset="0"/>
                        </a:rPr>
                        <m:t> </m:t>
                      </m:r>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oMath>
                  </m:oMathPara>
                </a14:m>
                <a:endParaRPr lang="en-US" dirty="0"/>
              </a:p>
            </p:txBody>
          </p:sp>
        </mc:Choice>
        <mc:Fallback xmlns="">
          <p:sp>
            <p:nvSpPr>
              <p:cNvPr id="36" name="Object 381">
                <a:extLst>
                  <a:ext uri="{FF2B5EF4-FFF2-40B4-BE49-F238E27FC236}">
                    <a16:creationId xmlns:a16="http://schemas.microsoft.com/office/drawing/2014/main" id="{ED9F98EB-D812-4982-BBEC-1E167F93C923}"/>
                  </a:ext>
                </a:extLst>
              </p:cNvPr>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GB">
                    <a:noFill/>
                  </a:rPr>
                  <a:t> </a:t>
                </a:r>
              </a:p>
            </p:txBody>
          </p:sp>
        </mc:Fallback>
      </mc:AlternateContent>
      <p:sp>
        <p:nvSpPr>
          <p:cNvPr id="2" name="Title 1">
            <a:extLst>
              <a:ext uri="{FF2B5EF4-FFF2-40B4-BE49-F238E27FC236}">
                <a16:creationId xmlns:a16="http://schemas.microsoft.com/office/drawing/2014/main" id="{EC343CA0-D90B-2007-D773-360559EE9E28}"/>
              </a:ext>
            </a:extLst>
          </p:cNvPr>
          <p:cNvSpPr>
            <a:spLocks noGrp="1"/>
          </p:cNvSpPr>
          <p:nvPr>
            <p:ph type="title"/>
          </p:nvPr>
        </p:nvSpPr>
        <p:spPr/>
        <p:txBody>
          <a:bodyPr/>
          <a:lstStyle/>
          <a:p>
            <a:r>
              <a:rPr lang="en-US" sz="4400" dirty="0">
                <a:solidFill>
                  <a:srgbClr val="000000"/>
                </a:solidFill>
                <a:latin typeface="Calibri" pitchFamily="34" charset="0"/>
              </a:rPr>
              <a:t>Image filtering</a:t>
            </a:r>
            <a:endParaRPr lang="en-GB" dirty="0"/>
          </a:p>
        </p:txBody>
      </p:sp>
      <p:sp>
        <p:nvSpPr>
          <p:cNvPr id="3" name="Content Placeholder 2">
            <a:extLst>
              <a:ext uri="{FF2B5EF4-FFF2-40B4-BE49-F238E27FC236}">
                <a16:creationId xmlns:a16="http://schemas.microsoft.com/office/drawing/2014/main" id="{F24A4A7B-B824-D7FB-9B04-4D92768EA2B3}"/>
              </a:ext>
            </a:extLst>
          </p:cNvPr>
          <p:cNvSpPr>
            <a:spLocks noGrp="1"/>
          </p:cNvSpPr>
          <p:nvPr>
            <p:ph idx="1"/>
          </p:nvPr>
        </p:nvSpPr>
        <p:spPr/>
        <p:txBody>
          <a:bodyPr/>
          <a:lstStyle/>
          <a:p>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7267"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7391" name="Group 127"/>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72" name="Rectangle 251"/>
          <p:cNvSpPr>
            <a:spLocks noChangeArrowheads="1"/>
          </p:cNvSpPr>
          <p:nvPr/>
        </p:nvSpPr>
        <p:spPr bwMode="auto">
          <a:xfrm>
            <a:off x="7696200" y="25908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7516" name="Group 252"/>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5496" name="Rectangle 375"/>
          <p:cNvSpPr>
            <a:spLocks noChangeArrowheads="1"/>
          </p:cNvSpPr>
          <p:nvPr/>
        </p:nvSpPr>
        <p:spPr bwMode="auto">
          <a:xfrm>
            <a:off x="3276600" y="2286000"/>
            <a:ext cx="1066800" cy="990600"/>
          </a:xfrm>
          <a:prstGeom prst="rect">
            <a:avLst/>
          </a:prstGeom>
          <a:noFill/>
          <a:ln w="38100">
            <a:solidFill>
              <a:srgbClr val="FF0000"/>
            </a:solidFill>
            <a:miter lim="800000"/>
            <a:headEnd/>
            <a:tailEnd/>
          </a:ln>
        </p:spPr>
        <p:txBody>
          <a:bodyPr wrap="none" anchor="ctr"/>
          <a:lstStyle/>
          <a:p>
            <a:endParaRPr lang="en-US"/>
          </a:p>
        </p:txBody>
      </p:sp>
      <p:grpSp>
        <p:nvGrpSpPr>
          <p:cNvPr id="5498" name="Group 4"/>
          <p:cNvGrpSpPr>
            <a:grpSpLocks noChangeAspect="1"/>
          </p:cNvGrpSpPr>
          <p:nvPr/>
        </p:nvGrpSpPr>
        <p:grpSpPr bwMode="auto">
          <a:xfrm>
            <a:off x="9067800" y="304800"/>
            <a:ext cx="1143000" cy="973138"/>
            <a:chOff x="3799" y="2064"/>
            <a:chExt cx="1433" cy="1136"/>
          </a:xfrm>
        </p:grpSpPr>
        <p:grpSp>
          <p:nvGrpSpPr>
            <p:cNvPr id="5500" name="Group 5"/>
            <p:cNvGrpSpPr>
              <a:grpSpLocks/>
            </p:cNvGrpSpPr>
            <p:nvPr/>
          </p:nvGrpSpPr>
          <p:grpSpPr bwMode="auto">
            <a:xfrm>
              <a:off x="4080" y="2064"/>
              <a:ext cx="1152" cy="1136"/>
              <a:chOff x="144" y="144"/>
              <a:chExt cx="1152" cy="1136"/>
            </a:xfrm>
          </p:grpSpPr>
          <p:sp>
            <p:nvSpPr>
              <p:cNvPr id="5502"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3"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4"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5"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6"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7"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8"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9"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10"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11"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5512"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5513"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5514"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5515"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5516"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517"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518"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5501" name="Picture 23" descr="txp_fig"/>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5499" name="Text Box 376"/>
          <p:cNvSpPr txBox="1">
            <a:spLocks noChangeArrowheads="1"/>
          </p:cNvSpPr>
          <p:nvPr/>
        </p:nvSpPr>
        <p:spPr bwMode="auto">
          <a:xfrm>
            <a:off x="9286875" y="6550026"/>
            <a:ext cx="1312860" cy="307777"/>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mc:AlternateContent xmlns:mc="http://schemas.openxmlformats.org/markup-compatibility/2006" xmlns:a14="http://schemas.microsoft.com/office/drawing/2010/main">
        <mc:Choice Requires="a14">
          <p:sp>
            <p:nvSpPr>
              <p:cNvPr id="33" name="Object 381">
                <a:extLst>
                  <a:ext uri="{FF2B5EF4-FFF2-40B4-BE49-F238E27FC236}">
                    <a16:creationId xmlns:a16="http://schemas.microsoft.com/office/drawing/2014/main" id="{2163F088-AB08-4FEB-964F-F78FC0CC8362}"/>
                  </a:ext>
                </a:extLst>
              </p:cNvPr>
              <p:cNvSpPr txBox="1"/>
              <p:nvPr/>
            </p:nvSpPr>
            <p:spPr bwMode="auto">
              <a:xfrm>
                <a:off x="3117850" y="1295401"/>
                <a:ext cx="1625600" cy="936625"/>
              </a:xfrm>
              <a:prstGeom prst="rect">
                <a:avLst/>
              </a:prstGeom>
              <a:noFill/>
              <a:ln>
                <a:noFill/>
              </a:ln>
              <a:effectLst/>
            </p:spPr>
            <p:txBody>
              <a:bodyPr>
                <a:noAutofit/>
              </a:bodyPr>
              <a:lstStyle/>
              <a:p>
                <a:r>
                  <a:rPr lang="en-US" sz="5400" i="1" dirty="0">
                    <a:solidFill>
                      <a:srgbClr val="000000"/>
                    </a:solidFill>
                  </a:rPr>
                  <a:t>I</a:t>
                </a:r>
                <a14:m>
                  <m:oMath xmlns:m="http://schemas.openxmlformats.org/officeDocument/2006/math">
                    <m:r>
                      <a:rPr lang="en-US" sz="5400" i="1">
                        <a:solidFill>
                          <a:srgbClr val="000000"/>
                        </a:solidFill>
                        <a:latin typeface="Cambria Math" panose="02040503050406030204" pitchFamily="18" charset="0"/>
                      </a:rPr>
                      <m:t>[.,.]</m:t>
                    </m:r>
                  </m:oMath>
                </a14:m>
                <a:endParaRPr lang="en-US" sz="5400" dirty="0"/>
              </a:p>
            </p:txBody>
          </p:sp>
        </mc:Choice>
        <mc:Fallback xmlns="">
          <p:sp>
            <p:nvSpPr>
              <p:cNvPr id="33" name="Object 381">
                <a:extLst>
                  <a:ext uri="{FF2B5EF4-FFF2-40B4-BE49-F238E27FC236}">
                    <a16:creationId xmlns:a16="http://schemas.microsoft.com/office/drawing/2014/main" id="{2163F088-AB08-4FEB-964F-F78FC0CC8362}"/>
                  </a:ext>
                </a:extLst>
              </p:cNvPr>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9850" t="-16993" b="-38562"/>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Object 381">
                <a:extLst>
                  <a:ext uri="{FF2B5EF4-FFF2-40B4-BE49-F238E27FC236}">
                    <a16:creationId xmlns:a16="http://schemas.microsoft.com/office/drawing/2014/main" id="{527C8AF0-DCDA-4B85-A2E7-9B3A89F0B260}"/>
                  </a:ext>
                </a:extLst>
              </p:cNvPr>
              <p:cNvSpPr txBox="1"/>
              <p:nvPr/>
            </p:nvSpPr>
            <p:spPr bwMode="auto">
              <a:xfrm>
                <a:off x="7232651" y="1238250"/>
                <a:ext cx="1509713" cy="93503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5400" i="1">
                          <a:solidFill>
                            <a:srgbClr val="000000"/>
                          </a:solidFill>
                          <a:latin typeface="Cambria Math" panose="02040503050406030204" pitchFamily="18" charset="0"/>
                        </a:rPr>
                        <m:t>𝐼</m:t>
                      </m:r>
                      <m:r>
                        <a:rPr lang="en-US" sz="5400" i="1">
                          <a:solidFill>
                            <a:srgbClr val="000000"/>
                          </a:solidFill>
                          <a:latin typeface="Cambria Math" panose="02040503050406030204" pitchFamily="18" charset="0"/>
                        </a:rPr>
                        <m:t>′[.,.]</m:t>
                      </m:r>
                    </m:oMath>
                  </m:oMathPara>
                </a14:m>
                <a:endParaRPr lang="en-US" sz="5400" dirty="0"/>
              </a:p>
            </p:txBody>
          </p:sp>
        </mc:Choice>
        <mc:Fallback xmlns="">
          <p:sp>
            <p:nvSpPr>
              <p:cNvPr id="34" name="Object 381">
                <a:extLst>
                  <a:ext uri="{FF2B5EF4-FFF2-40B4-BE49-F238E27FC236}">
                    <a16:creationId xmlns:a16="http://schemas.microsoft.com/office/drawing/2014/main" id="{527C8AF0-DCDA-4B85-A2E7-9B3A89F0B260}"/>
                  </a:ext>
                </a:extLst>
              </p:cNvPr>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6"/>
                <a:stretch>
                  <a:fillRect r="-12903"/>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Object 26">
                <a:extLst>
                  <a:ext uri="{FF2B5EF4-FFF2-40B4-BE49-F238E27FC236}">
                    <a16:creationId xmlns:a16="http://schemas.microsoft.com/office/drawing/2014/main" id="{2578B0FF-BF43-47D7-B336-19FAE326BDA3}"/>
                  </a:ext>
                </a:extLst>
              </p:cNvPr>
              <p:cNvSpPr txBox="1"/>
              <p:nvPr/>
            </p:nvSpPr>
            <p:spPr bwMode="auto">
              <a:xfrm>
                <a:off x="8001001" y="533401"/>
                <a:ext cx="1020763" cy="56356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𝐻</m:t>
                      </m:r>
                      <m:r>
                        <a:rPr lang="en-US" sz="2000" i="1">
                          <a:solidFill>
                            <a:srgbClr val="000000"/>
                          </a:solidFill>
                          <a:latin typeface="Cambria Math" panose="02040503050406030204" pitchFamily="18" charset="0"/>
                        </a:rPr>
                        <m:t>[⋅ ,⋅ ]</m:t>
                      </m:r>
                    </m:oMath>
                  </m:oMathPara>
                </a14:m>
                <a:endParaRPr lang="en-US" sz="2000" dirty="0"/>
              </a:p>
            </p:txBody>
          </p:sp>
        </mc:Choice>
        <mc:Fallback xmlns="">
          <p:sp>
            <p:nvSpPr>
              <p:cNvPr id="35" name="Object 26">
                <a:extLst>
                  <a:ext uri="{FF2B5EF4-FFF2-40B4-BE49-F238E27FC236}">
                    <a16:creationId xmlns:a16="http://schemas.microsoft.com/office/drawing/2014/main" id="{2578B0FF-BF43-47D7-B336-19FAE326BDA3}"/>
                  </a:ext>
                </a:extLst>
              </p:cNvPr>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Object 381">
                <a:extLst>
                  <a:ext uri="{FF2B5EF4-FFF2-40B4-BE49-F238E27FC236}">
                    <a16:creationId xmlns:a16="http://schemas.microsoft.com/office/drawing/2014/main" id="{13F0E067-6D54-4FCF-AF59-B314D5A06E55}"/>
                  </a:ext>
                </a:extLst>
              </p:cNvPr>
              <p:cNvSpPr txBox="1"/>
              <p:nvPr/>
            </p:nvSpPr>
            <p:spPr bwMode="auto">
              <a:xfrm>
                <a:off x="3359151" y="5943601"/>
                <a:ext cx="5091113" cy="87471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nary>
                        <m:naryPr>
                          <m:chr m:val="∑"/>
                          <m:supHide m:val="on"/>
                          <m:ctrlPr>
                            <a:rPr lang="en-US" sz="2800" i="1">
                              <a:solidFill>
                                <a:srgbClr val="000000"/>
                              </a:solidFill>
                              <a:latin typeface="Cambria Math" panose="02040503050406030204" pitchFamily="18" charset="0"/>
                            </a:rPr>
                          </m:ctrlPr>
                        </m:naryPr>
                        <m:sub>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sub>
                        <m:sup/>
                        <m:e>
                          <m:r>
                            <a:rPr lang="en-US" sz="2800" i="1">
                              <a:solidFill>
                                <a:srgbClr val="000000"/>
                              </a:solidFill>
                              <a:latin typeface="Cambria Math" panose="02040503050406030204" pitchFamily="18" charset="0"/>
                            </a:rPr>
                            <m:t>𝐻</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e>
                      </m:nary>
                      <m:r>
                        <a:rPr lang="en-US" sz="2800" i="1">
                          <a:solidFill>
                            <a:srgbClr val="000000"/>
                          </a:solidFill>
                          <a:latin typeface="Cambria Math" panose="02040503050406030204" pitchFamily="18" charset="0"/>
                        </a:rPr>
                        <m:t> </m:t>
                      </m:r>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oMath>
                  </m:oMathPara>
                </a14:m>
                <a:endParaRPr lang="en-US" dirty="0"/>
              </a:p>
            </p:txBody>
          </p:sp>
        </mc:Choice>
        <mc:Fallback xmlns="">
          <p:sp>
            <p:nvSpPr>
              <p:cNvPr id="36" name="Object 381">
                <a:extLst>
                  <a:ext uri="{FF2B5EF4-FFF2-40B4-BE49-F238E27FC236}">
                    <a16:creationId xmlns:a16="http://schemas.microsoft.com/office/drawing/2014/main" id="{13F0E067-6D54-4FCF-AF59-B314D5A06E55}"/>
                  </a:ext>
                </a:extLst>
              </p:cNvPr>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GB">
                    <a:noFill/>
                  </a:rPr>
                  <a:t> </a:t>
                </a:r>
              </a:p>
            </p:txBody>
          </p:sp>
        </mc:Fallback>
      </mc:AlternateContent>
      <p:sp>
        <p:nvSpPr>
          <p:cNvPr id="2" name="Title 1">
            <a:extLst>
              <a:ext uri="{FF2B5EF4-FFF2-40B4-BE49-F238E27FC236}">
                <a16:creationId xmlns:a16="http://schemas.microsoft.com/office/drawing/2014/main" id="{8EE1982C-1D0B-3785-E122-4DC115DDC367}"/>
              </a:ext>
            </a:extLst>
          </p:cNvPr>
          <p:cNvSpPr>
            <a:spLocks noGrp="1"/>
          </p:cNvSpPr>
          <p:nvPr>
            <p:ph type="title"/>
          </p:nvPr>
        </p:nvSpPr>
        <p:spPr/>
        <p:txBody>
          <a:bodyPr/>
          <a:lstStyle/>
          <a:p>
            <a:r>
              <a:rPr lang="en-US" sz="4400" dirty="0">
                <a:solidFill>
                  <a:srgbClr val="000000"/>
                </a:solidFill>
                <a:latin typeface="Calibri" pitchFamily="34" charset="0"/>
              </a:rPr>
              <a:t>Image filtering</a:t>
            </a:r>
            <a:endParaRPr lang="en-GB" dirty="0"/>
          </a:p>
        </p:txBody>
      </p:sp>
      <p:sp>
        <p:nvSpPr>
          <p:cNvPr id="3" name="Content Placeholder 2">
            <a:extLst>
              <a:ext uri="{FF2B5EF4-FFF2-40B4-BE49-F238E27FC236}">
                <a16:creationId xmlns:a16="http://schemas.microsoft.com/office/drawing/2014/main" id="{A5F3386B-AEA0-94F7-4176-098ABBD643A2}"/>
              </a:ext>
            </a:extLst>
          </p:cNvPr>
          <p:cNvSpPr>
            <a:spLocks noGrp="1"/>
          </p:cNvSpPr>
          <p:nvPr>
            <p:ph idx="1"/>
          </p:nvPr>
        </p:nvSpPr>
        <p:spPr/>
        <p:txBody>
          <a:bodyPr/>
          <a:lstStyle/>
          <a:p>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273" name="Rectangle 127"/>
          <p:cNvSpPr>
            <a:spLocks noChangeArrowheads="1"/>
          </p:cNvSpPr>
          <p:nvPr/>
        </p:nvSpPr>
        <p:spPr bwMode="auto">
          <a:xfrm>
            <a:off x="8001000" y="25908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9440" name="Group 128"/>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6397" name="Rectangle 252"/>
          <p:cNvSpPr>
            <a:spLocks noChangeArrowheads="1"/>
          </p:cNvSpPr>
          <p:nvPr/>
        </p:nvSpPr>
        <p:spPr bwMode="auto">
          <a:xfrm>
            <a:off x="3657600" y="2286000"/>
            <a:ext cx="1066800" cy="990600"/>
          </a:xfrm>
          <a:prstGeom prst="rect">
            <a:avLst/>
          </a:prstGeom>
          <a:noFill/>
          <a:ln w="38100">
            <a:solidFill>
              <a:srgbClr val="FF0000"/>
            </a:solidFill>
            <a:miter lim="800000"/>
            <a:headEnd/>
            <a:tailEnd/>
          </a:ln>
        </p:spPr>
        <p:txBody>
          <a:bodyPr wrap="none" anchor="ctr"/>
          <a:lstStyle/>
          <a:p>
            <a:endParaRPr lang="en-US"/>
          </a:p>
        </p:txBody>
      </p:sp>
      <p:sp>
        <p:nvSpPr>
          <p:cNvPr id="6398" name="Rectangle 16"/>
          <p:cNvSpPr txBox="1">
            <a:spLocks noChangeArrowheads="1"/>
          </p:cNvSpPr>
          <p:nvPr/>
        </p:nvSpPr>
        <p:spPr bwMode="auto">
          <a:xfrm>
            <a:off x="1981200" y="0"/>
            <a:ext cx="8229600" cy="1143000"/>
          </a:xfrm>
          <a:prstGeom prst="rect">
            <a:avLst/>
          </a:prstGeom>
          <a:noFill/>
          <a:ln w="9525">
            <a:noFill/>
            <a:miter lim="800000"/>
            <a:headEnd/>
            <a:tailEnd/>
          </a:ln>
        </p:spPr>
        <p:txBody>
          <a:bodyPr/>
          <a:lstStyle/>
          <a:p>
            <a:endParaRPr lang="en-US" sz="3600" dirty="0">
              <a:solidFill>
                <a:srgbClr val="000000"/>
              </a:solidFill>
              <a:latin typeface="Calibri" pitchFamily="34" charset="0"/>
            </a:endParaRPr>
          </a:p>
        </p:txBody>
      </p:sp>
      <p:grpSp>
        <p:nvGrpSpPr>
          <p:cNvPr id="6399" name="Group 4"/>
          <p:cNvGrpSpPr>
            <a:grpSpLocks noChangeAspect="1"/>
          </p:cNvGrpSpPr>
          <p:nvPr/>
        </p:nvGrpSpPr>
        <p:grpSpPr bwMode="auto">
          <a:xfrm>
            <a:off x="9067800" y="304800"/>
            <a:ext cx="1143000" cy="973138"/>
            <a:chOff x="3799" y="2064"/>
            <a:chExt cx="1433" cy="1136"/>
          </a:xfrm>
        </p:grpSpPr>
        <p:grpSp>
          <p:nvGrpSpPr>
            <p:cNvPr id="6401" name="Group 5"/>
            <p:cNvGrpSpPr>
              <a:grpSpLocks/>
            </p:cNvGrpSpPr>
            <p:nvPr/>
          </p:nvGrpSpPr>
          <p:grpSpPr bwMode="auto">
            <a:xfrm>
              <a:off x="4080" y="2064"/>
              <a:ext cx="1152" cy="1136"/>
              <a:chOff x="144" y="144"/>
              <a:chExt cx="1152" cy="1136"/>
            </a:xfrm>
          </p:grpSpPr>
          <p:sp>
            <p:nvSpPr>
              <p:cNvPr id="6403"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4"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5"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6"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7"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8"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9"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10"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11"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12"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413"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414"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415"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416"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6417"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6418"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6419"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6402" name="Picture 23" descr="txp_fig"/>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6400" name="Text Box 376"/>
          <p:cNvSpPr txBox="1">
            <a:spLocks noChangeArrowheads="1"/>
          </p:cNvSpPr>
          <p:nvPr/>
        </p:nvSpPr>
        <p:spPr bwMode="auto">
          <a:xfrm>
            <a:off x="9286875" y="6550026"/>
            <a:ext cx="1312860" cy="307777"/>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mc:AlternateContent xmlns:mc="http://schemas.openxmlformats.org/markup-compatibility/2006" xmlns:a14="http://schemas.microsoft.com/office/drawing/2010/main">
        <mc:Choice Requires="a14">
          <p:sp>
            <p:nvSpPr>
              <p:cNvPr id="32" name="Object 381">
                <a:extLst>
                  <a:ext uri="{FF2B5EF4-FFF2-40B4-BE49-F238E27FC236}">
                    <a16:creationId xmlns:a16="http://schemas.microsoft.com/office/drawing/2014/main" id="{07FBF563-0FCC-4945-83B1-41AE90D54F9F}"/>
                  </a:ext>
                </a:extLst>
              </p:cNvPr>
              <p:cNvSpPr txBox="1"/>
              <p:nvPr/>
            </p:nvSpPr>
            <p:spPr bwMode="auto">
              <a:xfrm>
                <a:off x="3117850" y="1295401"/>
                <a:ext cx="1625600" cy="936625"/>
              </a:xfrm>
              <a:prstGeom prst="rect">
                <a:avLst/>
              </a:prstGeom>
              <a:noFill/>
              <a:ln>
                <a:noFill/>
              </a:ln>
              <a:effectLst/>
            </p:spPr>
            <p:txBody>
              <a:bodyPr>
                <a:noAutofit/>
              </a:bodyPr>
              <a:lstStyle/>
              <a:p>
                <a:r>
                  <a:rPr lang="en-US" sz="5400" i="1" dirty="0">
                    <a:solidFill>
                      <a:srgbClr val="000000"/>
                    </a:solidFill>
                  </a:rPr>
                  <a:t>I</a:t>
                </a:r>
                <a14:m>
                  <m:oMath xmlns:m="http://schemas.openxmlformats.org/officeDocument/2006/math">
                    <m:r>
                      <a:rPr lang="en-US" sz="5400" i="1">
                        <a:solidFill>
                          <a:srgbClr val="000000"/>
                        </a:solidFill>
                        <a:latin typeface="Cambria Math" panose="02040503050406030204" pitchFamily="18" charset="0"/>
                      </a:rPr>
                      <m:t>[.,.]</m:t>
                    </m:r>
                  </m:oMath>
                </a14:m>
                <a:endParaRPr lang="en-US" sz="5400" dirty="0"/>
              </a:p>
            </p:txBody>
          </p:sp>
        </mc:Choice>
        <mc:Fallback xmlns="">
          <p:sp>
            <p:nvSpPr>
              <p:cNvPr id="32" name="Object 381">
                <a:extLst>
                  <a:ext uri="{FF2B5EF4-FFF2-40B4-BE49-F238E27FC236}">
                    <a16:creationId xmlns:a16="http://schemas.microsoft.com/office/drawing/2014/main" id="{07FBF563-0FCC-4945-83B1-41AE90D54F9F}"/>
                  </a:ext>
                </a:extLst>
              </p:cNvPr>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9850" t="-16993" b="-38562"/>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Object 381">
                <a:extLst>
                  <a:ext uri="{FF2B5EF4-FFF2-40B4-BE49-F238E27FC236}">
                    <a16:creationId xmlns:a16="http://schemas.microsoft.com/office/drawing/2014/main" id="{28A12C98-2C31-47BB-9C18-AEAF84A7B84C}"/>
                  </a:ext>
                </a:extLst>
              </p:cNvPr>
              <p:cNvSpPr txBox="1"/>
              <p:nvPr/>
            </p:nvSpPr>
            <p:spPr bwMode="auto">
              <a:xfrm>
                <a:off x="7232651" y="1238250"/>
                <a:ext cx="1509713" cy="93503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5400" i="1">
                          <a:solidFill>
                            <a:srgbClr val="000000"/>
                          </a:solidFill>
                          <a:latin typeface="Cambria Math" panose="02040503050406030204" pitchFamily="18" charset="0"/>
                        </a:rPr>
                        <m:t>𝐼</m:t>
                      </m:r>
                      <m:r>
                        <a:rPr lang="en-US" sz="5400" i="1">
                          <a:solidFill>
                            <a:srgbClr val="000000"/>
                          </a:solidFill>
                          <a:latin typeface="Cambria Math" panose="02040503050406030204" pitchFamily="18" charset="0"/>
                        </a:rPr>
                        <m:t>′[.,.]</m:t>
                      </m:r>
                    </m:oMath>
                  </m:oMathPara>
                </a14:m>
                <a:endParaRPr lang="en-US" sz="5400" dirty="0"/>
              </a:p>
            </p:txBody>
          </p:sp>
        </mc:Choice>
        <mc:Fallback xmlns="">
          <p:sp>
            <p:nvSpPr>
              <p:cNvPr id="33" name="Object 381">
                <a:extLst>
                  <a:ext uri="{FF2B5EF4-FFF2-40B4-BE49-F238E27FC236}">
                    <a16:creationId xmlns:a16="http://schemas.microsoft.com/office/drawing/2014/main" id="{28A12C98-2C31-47BB-9C18-AEAF84A7B84C}"/>
                  </a:ext>
                </a:extLst>
              </p:cNvPr>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6"/>
                <a:stretch>
                  <a:fillRect r="-12903"/>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Object 26">
                <a:extLst>
                  <a:ext uri="{FF2B5EF4-FFF2-40B4-BE49-F238E27FC236}">
                    <a16:creationId xmlns:a16="http://schemas.microsoft.com/office/drawing/2014/main" id="{3E8D1757-D689-4785-B50C-E113F081F323}"/>
                  </a:ext>
                </a:extLst>
              </p:cNvPr>
              <p:cNvSpPr txBox="1"/>
              <p:nvPr/>
            </p:nvSpPr>
            <p:spPr bwMode="auto">
              <a:xfrm>
                <a:off x="8001001" y="533401"/>
                <a:ext cx="1020763" cy="56356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𝐻</m:t>
                      </m:r>
                      <m:r>
                        <a:rPr lang="en-US" sz="2000" i="1">
                          <a:solidFill>
                            <a:srgbClr val="000000"/>
                          </a:solidFill>
                          <a:latin typeface="Cambria Math" panose="02040503050406030204" pitchFamily="18" charset="0"/>
                        </a:rPr>
                        <m:t>[⋅ ,⋅ ]</m:t>
                      </m:r>
                    </m:oMath>
                  </m:oMathPara>
                </a14:m>
                <a:endParaRPr lang="en-US" sz="2000" dirty="0"/>
              </a:p>
            </p:txBody>
          </p:sp>
        </mc:Choice>
        <mc:Fallback xmlns="">
          <p:sp>
            <p:nvSpPr>
              <p:cNvPr id="34" name="Object 26">
                <a:extLst>
                  <a:ext uri="{FF2B5EF4-FFF2-40B4-BE49-F238E27FC236}">
                    <a16:creationId xmlns:a16="http://schemas.microsoft.com/office/drawing/2014/main" id="{3E8D1757-D689-4785-B50C-E113F081F323}"/>
                  </a:ext>
                </a:extLst>
              </p:cNvPr>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Object 381">
                <a:extLst>
                  <a:ext uri="{FF2B5EF4-FFF2-40B4-BE49-F238E27FC236}">
                    <a16:creationId xmlns:a16="http://schemas.microsoft.com/office/drawing/2014/main" id="{5D929AE7-B7C2-40B8-8C89-3970DDC27D1E}"/>
                  </a:ext>
                </a:extLst>
              </p:cNvPr>
              <p:cNvSpPr txBox="1"/>
              <p:nvPr/>
            </p:nvSpPr>
            <p:spPr bwMode="auto">
              <a:xfrm>
                <a:off x="3359151" y="5943601"/>
                <a:ext cx="5091113" cy="87471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nary>
                        <m:naryPr>
                          <m:chr m:val="∑"/>
                          <m:supHide m:val="on"/>
                          <m:ctrlPr>
                            <a:rPr lang="en-US" sz="2800" i="1">
                              <a:solidFill>
                                <a:srgbClr val="000000"/>
                              </a:solidFill>
                              <a:latin typeface="Cambria Math" panose="02040503050406030204" pitchFamily="18" charset="0"/>
                            </a:rPr>
                          </m:ctrlPr>
                        </m:naryPr>
                        <m:sub>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sub>
                        <m:sup/>
                        <m:e>
                          <m:r>
                            <a:rPr lang="en-US" sz="2800" i="1">
                              <a:solidFill>
                                <a:srgbClr val="000000"/>
                              </a:solidFill>
                              <a:latin typeface="Cambria Math" panose="02040503050406030204" pitchFamily="18" charset="0"/>
                            </a:rPr>
                            <m:t>𝐻</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e>
                      </m:nary>
                      <m:r>
                        <a:rPr lang="en-US" sz="2800" i="1">
                          <a:solidFill>
                            <a:srgbClr val="000000"/>
                          </a:solidFill>
                          <a:latin typeface="Cambria Math" panose="02040503050406030204" pitchFamily="18" charset="0"/>
                        </a:rPr>
                        <m:t> </m:t>
                      </m:r>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oMath>
                  </m:oMathPara>
                </a14:m>
                <a:endParaRPr lang="en-US" dirty="0"/>
              </a:p>
            </p:txBody>
          </p:sp>
        </mc:Choice>
        <mc:Fallback xmlns="">
          <p:sp>
            <p:nvSpPr>
              <p:cNvPr id="35" name="Object 381">
                <a:extLst>
                  <a:ext uri="{FF2B5EF4-FFF2-40B4-BE49-F238E27FC236}">
                    <a16:creationId xmlns:a16="http://schemas.microsoft.com/office/drawing/2014/main" id="{5D929AE7-B7C2-40B8-8C89-3970DDC27D1E}"/>
                  </a:ext>
                </a:extLst>
              </p:cNvPr>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GB">
                    <a:noFill/>
                  </a:rPr>
                  <a:t> </a:t>
                </a:r>
              </a:p>
            </p:txBody>
          </p:sp>
        </mc:Fallback>
      </mc:AlternateContent>
      <p:sp>
        <p:nvSpPr>
          <p:cNvPr id="2" name="Title 1">
            <a:extLst>
              <a:ext uri="{FF2B5EF4-FFF2-40B4-BE49-F238E27FC236}">
                <a16:creationId xmlns:a16="http://schemas.microsoft.com/office/drawing/2014/main" id="{6B9B5F81-19D6-B3CB-ACA8-DEB893BD3BA6}"/>
              </a:ext>
            </a:extLst>
          </p:cNvPr>
          <p:cNvSpPr>
            <a:spLocks noGrp="1"/>
          </p:cNvSpPr>
          <p:nvPr>
            <p:ph type="title"/>
          </p:nvPr>
        </p:nvSpPr>
        <p:spPr>
          <a:xfrm>
            <a:off x="914400" y="609600"/>
            <a:ext cx="10363200" cy="1143000"/>
          </a:xfrm>
        </p:spPr>
        <p:txBody>
          <a:bodyPr>
            <a:normAutofit/>
          </a:bodyPr>
          <a:lstStyle/>
          <a:p>
            <a:r>
              <a:rPr lang="en-GB" dirty="0">
                <a:latin typeface="Calibri" panose="020F0502020204030204" pitchFamily="34" charset="0"/>
                <a:ea typeface="Calibri" panose="020F0502020204030204" pitchFamily="34" charset="0"/>
                <a:cs typeface="Calibri" panose="020F0502020204030204" pitchFamily="34" charset="0"/>
              </a:rPr>
              <a:t>Image filtering</a:t>
            </a:r>
          </a:p>
        </p:txBody>
      </p:sp>
      <p:sp>
        <p:nvSpPr>
          <p:cNvPr id="7" name="Table Placeholder 6">
            <a:extLst>
              <a:ext uri="{FF2B5EF4-FFF2-40B4-BE49-F238E27FC236}">
                <a16:creationId xmlns:a16="http://schemas.microsoft.com/office/drawing/2014/main" id="{C0A31112-8EB6-3B0D-6736-34C4C8160BA7}"/>
              </a:ext>
            </a:extLst>
          </p:cNvPr>
          <p:cNvSpPr>
            <a:spLocks noGrp="1"/>
          </p:cNvSpPr>
          <p:nvPr>
            <p:ph type="tbl" idx="1"/>
          </p:nvPr>
        </p:nvSpPr>
        <p:spPr/>
        <p:txBody>
          <a:bodyPr/>
          <a:lstStyle/>
          <a:p>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7297" name="Rectangle 127"/>
          <p:cNvSpPr>
            <a:spLocks noChangeArrowheads="1"/>
          </p:cNvSpPr>
          <p:nvPr/>
        </p:nvSpPr>
        <p:spPr bwMode="auto">
          <a:xfrm>
            <a:off x="7696200" y="43434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9440" name="Group 128"/>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7421" name="Rectangle 252"/>
          <p:cNvSpPr>
            <a:spLocks noChangeArrowheads="1"/>
          </p:cNvSpPr>
          <p:nvPr/>
        </p:nvSpPr>
        <p:spPr bwMode="auto">
          <a:xfrm>
            <a:off x="3336925" y="4025900"/>
            <a:ext cx="1066800" cy="990600"/>
          </a:xfrm>
          <a:prstGeom prst="rect">
            <a:avLst/>
          </a:prstGeom>
          <a:noFill/>
          <a:ln w="38100">
            <a:solidFill>
              <a:srgbClr val="FF0000"/>
            </a:solidFill>
            <a:miter lim="800000"/>
            <a:headEnd/>
            <a:tailEnd/>
          </a:ln>
        </p:spPr>
        <p:txBody>
          <a:bodyPr wrap="none" anchor="ctr"/>
          <a:lstStyle/>
          <a:p>
            <a:endParaRPr lang="en-US"/>
          </a:p>
        </p:txBody>
      </p:sp>
      <p:grpSp>
        <p:nvGrpSpPr>
          <p:cNvPr id="7423" name="Group 4"/>
          <p:cNvGrpSpPr>
            <a:grpSpLocks noChangeAspect="1"/>
          </p:cNvGrpSpPr>
          <p:nvPr/>
        </p:nvGrpSpPr>
        <p:grpSpPr bwMode="auto">
          <a:xfrm>
            <a:off x="9067800" y="304800"/>
            <a:ext cx="1143000" cy="973138"/>
            <a:chOff x="3799" y="2064"/>
            <a:chExt cx="1433" cy="1136"/>
          </a:xfrm>
        </p:grpSpPr>
        <p:grpSp>
          <p:nvGrpSpPr>
            <p:cNvPr id="7426" name="Group 5"/>
            <p:cNvGrpSpPr>
              <a:grpSpLocks/>
            </p:cNvGrpSpPr>
            <p:nvPr/>
          </p:nvGrpSpPr>
          <p:grpSpPr bwMode="auto">
            <a:xfrm>
              <a:off x="4080" y="2064"/>
              <a:ext cx="1152" cy="1136"/>
              <a:chOff x="144" y="144"/>
              <a:chExt cx="1152" cy="1136"/>
            </a:xfrm>
          </p:grpSpPr>
          <p:sp>
            <p:nvSpPr>
              <p:cNvPr id="7428"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29"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0"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1"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2"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3"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4"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5"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6"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7"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438"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439"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440"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441"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7442"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443"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444"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7427" name="Picture 23" descr="txp_fig"/>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7424" name="Text Box 376"/>
          <p:cNvSpPr txBox="1">
            <a:spLocks noChangeArrowheads="1"/>
          </p:cNvSpPr>
          <p:nvPr/>
        </p:nvSpPr>
        <p:spPr bwMode="auto">
          <a:xfrm>
            <a:off x="9286875" y="6550026"/>
            <a:ext cx="1312860" cy="307777"/>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p:sp>
        <p:nvSpPr>
          <p:cNvPr id="7425" name="TextBox 31"/>
          <p:cNvSpPr txBox="1">
            <a:spLocks noChangeArrowheads="1"/>
          </p:cNvSpPr>
          <p:nvPr/>
        </p:nvSpPr>
        <p:spPr bwMode="auto">
          <a:xfrm>
            <a:off x="7740650" y="4351338"/>
            <a:ext cx="304892" cy="369332"/>
          </a:xfrm>
          <a:prstGeom prst="rect">
            <a:avLst/>
          </a:prstGeom>
          <a:noFill/>
          <a:ln w="9525">
            <a:noFill/>
            <a:miter lim="800000"/>
            <a:headEnd/>
            <a:tailEnd/>
          </a:ln>
        </p:spPr>
        <p:txBody>
          <a:bodyPr wrap="none">
            <a:spAutoFit/>
          </a:bodyPr>
          <a:lstStyle/>
          <a:p>
            <a:r>
              <a:rPr lang="en-US" b="1"/>
              <a:t>?</a:t>
            </a:r>
          </a:p>
        </p:txBody>
      </p:sp>
      <mc:AlternateContent xmlns:mc="http://schemas.openxmlformats.org/markup-compatibility/2006" xmlns:a14="http://schemas.microsoft.com/office/drawing/2010/main">
        <mc:Choice Requires="a14">
          <p:sp>
            <p:nvSpPr>
              <p:cNvPr id="33" name="Object 381">
                <a:extLst>
                  <a:ext uri="{FF2B5EF4-FFF2-40B4-BE49-F238E27FC236}">
                    <a16:creationId xmlns:a16="http://schemas.microsoft.com/office/drawing/2014/main" id="{5DEDBFC0-75F3-455D-9AB4-05ADB629D21B}"/>
                  </a:ext>
                </a:extLst>
              </p:cNvPr>
              <p:cNvSpPr txBox="1"/>
              <p:nvPr/>
            </p:nvSpPr>
            <p:spPr bwMode="auto">
              <a:xfrm>
                <a:off x="3117850" y="1295401"/>
                <a:ext cx="1625600" cy="936625"/>
              </a:xfrm>
              <a:prstGeom prst="rect">
                <a:avLst/>
              </a:prstGeom>
              <a:noFill/>
              <a:ln>
                <a:noFill/>
              </a:ln>
              <a:effectLst/>
            </p:spPr>
            <p:txBody>
              <a:bodyPr>
                <a:noAutofit/>
              </a:bodyPr>
              <a:lstStyle/>
              <a:p>
                <a:r>
                  <a:rPr lang="en-US" sz="5400" i="1" dirty="0">
                    <a:solidFill>
                      <a:srgbClr val="000000"/>
                    </a:solidFill>
                  </a:rPr>
                  <a:t>I</a:t>
                </a:r>
                <a14:m>
                  <m:oMath xmlns:m="http://schemas.openxmlformats.org/officeDocument/2006/math">
                    <m:r>
                      <a:rPr lang="en-US" sz="5400" i="1">
                        <a:solidFill>
                          <a:srgbClr val="000000"/>
                        </a:solidFill>
                        <a:latin typeface="Cambria Math" panose="02040503050406030204" pitchFamily="18" charset="0"/>
                      </a:rPr>
                      <m:t>[.,.]</m:t>
                    </m:r>
                  </m:oMath>
                </a14:m>
                <a:endParaRPr lang="en-US" sz="5400" dirty="0"/>
              </a:p>
            </p:txBody>
          </p:sp>
        </mc:Choice>
        <mc:Fallback xmlns="">
          <p:sp>
            <p:nvSpPr>
              <p:cNvPr id="33" name="Object 381">
                <a:extLst>
                  <a:ext uri="{FF2B5EF4-FFF2-40B4-BE49-F238E27FC236}">
                    <a16:creationId xmlns:a16="http://schemas.microsoft.com/office/drawing/2014/main" id="{5DEDBFC0-75F3-455D-9AB4-05ADB629D21B}"/>
                  </a:ext>
                </a:extLst>
              </p:cNvPr>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9850" t="-16993" b="-38562"/>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Object 381">
                <a:extLst>
                  <a:ext uri="{FF2B5EF4-FFF2-40B4-BE49-F238E27FC236}">
                    <a16:creationId xmlns:a16="http://schemas.microsoft.com/office/drawing/2014/main" id="{065507F2-A306-4FA2-8EE0-F1E11AB3A05B}"/>
                  </a:ext>
                </a:extLst>
              </p:cNvPr>
              <p:cNvSpPr txBox="1"/>
              <p:nvPr/>
            </p:nvSpPr>
            <p:spPr bwMode="auto">
              <a:xfrm>
                <a:off x="7232651" y="1238250"/>
                <a:ext cx="1509713" cy="93503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5400" i="1">
                          <a:solidFill>
                            <a:srgbClr val="000000"/>
                          </a:solidFill>
                          <a:latin typeface="Cambria Math" panose="02040503050406030204" pitchFamily="18" charset="0"/>
                        </a:rPr>
                        <m:t>𝐼</m:t>
                      </m:r>
                      <m:r>
                        <a:rPr lang="en-US" sz="5400" i="1">
                          <a:solidFill>
                            <a:srgbClr val="000000"/>
                          </a:solidFill>
                          <a:latin typeface="Cambria Math" panose="02040503050406030204" pitchFamily="18" charset="0"/>
                        </a:rPr>
                        <m:t>′[.,.]</m:t>
                      </m:r>
                    </m:oMath>
                  </m:oMathPara>
                </a14:m>
                <a:endParaRPr lang="en-US" sz="5400" dirty="0"/>
              </a:p>
            </p:txBody>
          </p:sp>
        </mc:Choice>
        <mc:Fallback xmlns="">
          <p:sp>
            <p:nvSpPr>
              <p:cNvPr id="34" name="Object 381">
                <a:extLst>
                  <a:ext uri="{FF2B5EF4-FFF2-40B4-BE49-F238E27FC236}">
                    <a16:creationId xmlns:a16="http://schemas.microsoft.com/office/drawing/2014/main" id="{065507F2-A306-4FA2-8EE0-F1E11AB3A05B}"/>
                  </a:ext>
                </a:extLst>
              </p:cNvPr>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6"/>
                <a:stretch>
                  <a:fillRect r="-12903"/>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Object 26">
                <a:extLst>
                  <a:ext uri="{FF2B5EF4-FFF2-40B4-BE49-F238E27FC236}">
                    <a16:creationId xmlns:a16="http://schemas.microsoft.com/office/drawing/2014/main" id="{911477A8-534F-42EE-8A9E-B2D3866BD596}"/>
                  </a:ext>
                </a:extLst>
              </p:cNvPr>
              <p:cNvSpPr txBox="1"/>
              <p:nvPr/>
            </p:nvSpPr>
            <p:spPr bwMode="auto">
              <a:xfrm>
                <a:off x="8001001" y="533401"/>
                <a:ext cx="1020763" cy="56356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𝐻</m:t>
                      </m:r>
                      <m:r>
                        <a:rPr lang="en-US" sz="2000" i="1">
                          <a:solidFill>
                            <a:srgbClr val="000000"/>
                          </a:solidFill>
                          <a:latin typeface="Cambria Math" panose="02040503050406030204" pitchFamily="18" charset="0"/>
                        </a:rPr>
                        <m:t>[⋅ ,⋅ ]</m:t>
                      </m:r>
                    </m:oMath>
                  </m:oMathPara>
                </a14:m>
                <a:endParaRPr lang="en-US" sz="2000" dirty="0"/>
              </a:p>
            </p:txBody>
          </p:sp>
        </mc:Choice>
        <mc:Fallback xmlns="">
          <p:sp>
            <p:nvSpPr>
              <p:cNvPr id="35" name="Object 26">
                <a:extLst>
                  <a:ext uri="{FF2B5EF4-FFF2-40B4-BE49-F238E27FC236}">
                    <a16:creationId xmlns:a16="http://schemas.microsoft.com/office/drawing/2014/main" id="{911477A8-534F-42EE-8A9E-B2D3866BD596}"/>
                  </a:ext>
                </a:extLst>
              </p:cNvPr>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Object 381">
                <a:extLst>
                  <a:ext uri="{FF2B5EF4-FFF2-40B4-BE49-F238E27FC236}">
                    <a16:creationId xmlns:a16="http://schemas.microsoft.com/office/drawing/2014/main" id="{EDE0C195-E3EE-4668-957E-3A1EEE3D764C}"/>
                  </a:ext>
                </a:extLst>
              </p:cNvPr>
              <p:cNvSpPr txBox="1"/>
              <p:nvPr/>
            </p:nvSpPr>
            <p:spPr bwMode="auto">
              <a:xfrm>
                <a:off x="3359151" y="5943601"/>
                <a:ext cx="5091113" cy="87471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nary>
                        <m:naryPr>
                          <m:chr m:val="∑"/>
                          <m:supHide m:val="on"/>
                          <m:ctrlPr>
                            <a:rPr lang="en-US" sz="2800" i="1">
                              <a:solidFill>
                                <a:srgbClr val="000000"/>
                              </a:solidFill>
                              <a:latin typeface="Cambria Math" panose="02040503050406030204" pitchFamily="18" charset="0"/>
                            </a:rPr>
                          </m:ctrlPr>
                        </m:naryPr>
                        <m:sub>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sub>
                        <m:sup/>
                        <m:e>
                          <m:r>
                            <a:rPr lang="en-US" sz="2800" i="1">
                              <a:solidFill>
                                <a:srgbClr val="000000"/>
                              </a:solidFill>
                              <a:latin typeface="Cambria Math" panose="02040503050406030204" pitchFamily="18" charset="0"/>
                            </a:rPr>
                            <m:t>𝐻</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e>
                      </m:nary>
                      <m:r>
                        <a:rPr lang="en-US" sz="2800" i="1">
                          <a:solidFill>
                            <a:srgbClr val="000000"/>
                          </a:solidFill>
                          <a:latin typeface="Cambria Math" panose="02040503050406030204" pitchFamily="18" charset="0"/>
                        </a:rPr>
                        <m:t> </m:t>
                      </m:r>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oMath>
                  </m:oMathPara>
                </a14:m>
                <a:endParaRPr lang="en-US" dirty="0"/>
              </a:p>
            </p:txBody>
          </p:sp>
        </mc:Choice>
        <mc:Fallback xmlns="">
          <p:sp>
            <p:nvSpPr>
              <p:cNvPr id="36" name="Object 381">
                <a:extLst>
                  <a:ext uri="{FF2B5EF4-FFF2-40B4-BE49-F238E27FC236}">
                    <a16:creationId xmlns:a16="http://schemas.microsoft.com/office/drawing/2014/main" id="{EDE0C195-E3EE-4668-957E-3A1EEE3D764C}"/>
                  </a:ext>
                </a:extLst>
              </p:cNvPr>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GB">
                    <a:noFill/>
                  </a:rPr>
                  <a:t> </a:t>
                </a:r>
              </a:p>
            </p:txBody>
          </p:sp>
        </mc:Fallback>
      </mc:AlternateContent>
      <p:sp>
        <p:nvSpPr>
          <p:cNvPr id="2" name="Title 1">
            <a:extLst>
              <a:ext uri="{FF2B5EF4-FFF2-40B4-BE49-F238E27FC236}">
                <a16:creationId xmlns:a16="http://schemas.microsoft.com/office/drawing/2014/main" id="{FE1C13C7-0B42-CC8B-2862-33169869EF0A}"/>
              </a:ext>
            </a:extLst>
          </p:cNvPr>
          <p:cNvSpPr>
            <a:spLocks noGrp="1"/>
          </p:cNvSpPr>
          <p:nvPr>
            <p:ph type="title"/>
          </p:nvPr>
        </p:nvSpPr>
        <p:spPr/>
        <p:txBody>
          <a:bodyPr>
            <a:normAutofit/>
          </a:bodyPr>
          <a:lstStyle/>
          <a:p>
            <a:r>
              <a:rPr lang="en-GB" dirty="0"/>
              <a:t>Image filtering</a:t>
            </a:r>
          </a:p>
        </p:txBody>
      </p:sp>
      <p:sp>
        <p:nvSpPr>
          <p:cNvPr id="3" name="Table Placeholder 2">
            <a:extLst>
              <a:ext uri="{FF2B5EF4-FFF2-40B4-BE49-F238E27FC236}">
                <a16:creationId xmlns:a16="http://schemas.microsoft.com/office/drawing/2014/main" id="{B19A59B9-AD7E-0DEB-5250-6A39F54F2913}"/>
              </a:ext>
            </a:extLst>
          </p:cNvPr>
          <p:cNvSpPr>
            <a:spLocks noGrp="1"/>
          </p:cNvSpPr>
          <p:nvPr>
            <p:ph type="tbl" idx="1"/>
          </p:nvPr>
        </p:nvSpPr>
        <p:spPr/>
        <p:txBody>
          <a:bodyPr/>
          <a:lstStyle/>
          <a:p>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8321" name="Rectangle 127"/>
          <p:cNvSpPr>
            <a:spLocks noChangeArrowheads="1"/>
          </p:cNvSpPr>
          <p:nvPr/>
        </p:nvSpPr>
        <p:spPr bwMode="auto">
          <a:xfrm>
            <a:off x="8382000" y="36576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9440" name="Group 128"/>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445" name="Rectangle 252"/>
          <p:cNvSpPr>
            <a:spLocks noChangeArrowheads="1"/>
          </p:cNvSpPr>
          <p:nvPr/>
        </p:nvSpPr>
        <p:spPr bwMode="auto">
          <a:xfrm>
            <a:off x="4038600" y="3352800"/>
            <a:ext cx="1066800" cy="990600"/>
          </a:xfrm>
          <a:prstGeom prst="rect">
            <a:avLst/>
          </a:prstGeom>
          <a:noFill/>
          <a:ln w="38100">
            <a:solidFill>
              <a:srgbClr val="FF0000"/>
            </a:solidFill>
            <a:miter lim="800000"/>
            <a:headEnd/>
            <a:tailEnd/>
          </a:ln>
        </p:spPr>
        <p:txBody>
          <a:bodyPr wrap="none" anchor="ctr"/>
          <a:lstStyle/>
          <a:p>
            <a:endParaRPr lang="en-US"/>
          </a:p>
        </p:txBody>
      </p:sp>
      <p:grpSp>
        <p:nvGrpSpPr>
          <p:cNvPr id="8447" name="Group 4"/>
          <p:cNvGrpSpPr>
            <a:grpSpLocks noChangeAspect="1"/>
          </p:cNvGrpSpPr>
          <p:nvPr/>
        </p:nvGrpSpPr>
        <p:grpSpPr bwMode="auto">
          <a:xfrm>
            <a:off x="9067800" y="304800"/>
            <a:ext cx="1143000" cy="973138"/>
            <a:chOff x="3799" y="2064"/>
            <a:chExt cx="1433" cy="1136"/>
          </a:xfrm>
        </p:grpSpPr>
        <p:grpSp>
          <p:nvGrpSpPr>
            <p:cNvPr id="8450" name="Group 5"/>
            <p:cNvGrpSpPr>
              <a:grpSpLocks/>
            </p:cNvGrpSpPr>
            <p:nvPr/>
          </p:nvGrpSpPr>
          <p:grpSpPr bwMode="auto">
            <a:xfrm>
              <a:off x="4080" y="2064"/>
              <a:ext cx="1152" cy="1136"/>
              <a:chOff x="144" y="144"/>
              <a:chExt cx="1152" cy="1136"/>
            </a:xfrm>
          </p:grpSpPr>
          <p:sp>
            <p:nvSpPr>
              <p:cNvPr id="8452"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3"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4"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5"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6"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7"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8"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9"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60"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61"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8462"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8463"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8464"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8465"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8466"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8467"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8468"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8451" name="Picture 23" descr="txp_fig"/>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8448" name="Text Box 376"/>
          <p:cNvSpPr txBox="1">
            <a:spLocks noChangeArrowheads="1"/>
          </p:cNvSpPr>
          <p:nvPr/>
        </p:nvSpPr>
        <p:spPr bwMode="auto">
          <a:xfrm>
            <a:off x="9286875" y="6550026"/>
            <a:ext cx="1312860" cy="307777"/>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p:sp>
        <p:nvSpPr>
          <p:cNvPr id="8449" name="TextBox 31"/>
          <p:cNvSpPr txBox="1">
            <a:spLocks noChangeArrowheads="1"/>
          </p:cNvSpPr>
          <p:nvPr/>
        </p:nvSpPr>
        <p:spPr bwMode="auto">
          <a:xfrm>
            <a:off x="8382000" y="3657600"/>
            <a:ext cx="304892" cy="369332"/>
          </a:xfrm>
          <a:prstGeom prst="rect">
            <a:avLst/>
          </a:prstGeom>
          <a:noFill/>
          <a:ln w="9525">
            <a:noFill/>
            <a:miter lim="800000"/>
            <a:headEnd/>
            <a:tailEnd/>
          </a:ln>
        </p:spPr>
        <p:txBody>
          <a:bodyPr wrap="none">
            <a:spAutoFit/>
          </a:bodyPr>
          <a:lstStyle/>
          <a:p>
            <a:r>
              <a:rPr lang="en-US" b="1"/>
              <a:t>?</a:t>
            </a:r>
          </a:p>
        </p:txBody>
      </p:sp>
      <mc:AlternateContent xmlns:mc="http://schemas.openxmlformats.org/markup-compatibility/2006" xmlns:a14="http://schemas.microsoft.com/office/drawing/2010/main">
        <mc:Choice Requires="a14">
          <p:sp>
            <p:nvSpPr>
              <p:cNvPr id="34" name="Object 381">
                <a:extLst>
                  <a:ext uri="{FF2B5EF4-FFF2-40B4-BE49-F238E27FC236}">
                    <a16:creationId xmlns:a16="http://schemas.microsoft.com/office/drawing/2014/main" id="{39F5AFBA-863D-4C76-80D3-EB2BE12869A3}"/>
                  </a:ext>
                </a:extLst>
              </p:cNvPr>
              <p:cNvSpPr txBox="1"/>
              <p:nvPr/>
            </p:nvSpPr>
            <p:spPr bwMode="auto">
              <a:xfrm>
                <a:off x="3117850" y="1295401"/>
                <a:ext cx="1625600" cy="936625"/>
              </a:xfrm>
              <a:prstGeom prst="rect">
                <a:avLst/>
              </a:prstGeom>
              <a:noFill/>
              <a:ln>
                <a:noFill/>
              </a:ln>
              <a:effectLst/>
            </p:spPr>
            <p:txBody>
              <a:bodyPr>
                <a:noAutofit/>
              </a:bodyPr>
              <a:lstStyle/>
              <a:p>
                <a:r>
                  <a:rPr lang="en-US" sz="5400" i="1" dirty="0">
                    <a:solidFill>
                      <a:srgbClr val="000000"/>
                    </a:solidFill>
                  </a:rPr>
                  <a:t>I</a:t>
                </a:r>
                <a14:m>
                  <m:oMath xmlns:m="http://schemas.openxmlformats.org/officeDocument/2006/math">
                    <m:r>
                      <a:rPr lang="en-US" sz="5400" i="1">
                        <a:solidFill>
                          <a:srgbClr val="000000"/>
                        </a:solidFill>
                        <a:latin typeface="Cambria Math" panose="02040503050406030204" pitchFamily="18" charset="0"/>
                      </a:rPr>
                      <m:t>[.,.]</m:t>
                    </m:r>
                  </m:oMath>
                </a14:m>
                <a:endParaRPr lang="en-US" sz="5400" dirty="0"/>
              </a:p>
            </p:txBody>
          </p:sp>
        </mc:Choice>
        <mc:Fallback xmlns="">
          <p:sp>
            <p:nvSpPr>
              <p:cNvPr id="34" name="Object 381">
                <a:extLst>
                  <a:ext uri="{FF2B5EF4-FFF2-40B4-BE49-F238E27FC236}">
                    <a16:creationId xmlns:a16="http://schemas.microsoft.com/office/drawing/2014/main" id="{39F5AFBA-863D-4C76-80D3-EB2BE12869A3}"/>
                  </a:ext>
                </a:extLst>
              </p:cNvPr>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9850" t="-16993" b="-38562"/>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Object 381">
                <a:extLst>
                  <a:ext uri="{FF2B5EF4-FFF2-40B4-BE49-F238E27FC236}">
                    <a16:creationId xmlns:a16="http://schemas.microsoft.com/office/drawing/2014/main" id="{65E584F1-6F6B-4858-9BAF-36C150C2564B}"/>
                  </a:ext>
                </a:extLst>
              </p:cNvPr>
              <p:cNvSpPr txBox="1"/>
              <p:nvPr/>
            </p:nvSpPr>
            <p:spPr bwMode="auto">
              <a:xfrm>
                <a:off x="7232651" y="1238250"/>
                <a:ext cx="1509713" cy="93503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5400" i="1">
                          <a:solidFill>
                            <a:srgbClr val="000000"/>
                          </a:solidFill>
                          <a:latin typeface="Cambria Math" panose="02040503050406030204" pitchFamily="18" charset="0"/>
                        </a:rPr>
                        <m:t>𝐼</m:t>
                      </m:r>
                      <m:r>
                        <a:rPr lang="en-US" sz="5400" i="1">
                          <a:solidFill>
                            <a:srgbClr val="000000"/>
                          </a:solidFill>
                          <a:latin typeface="Cambria Math" panose="02040503050406030204" pitchFamily="18" charset="0"/>
                        </a:rPr>
                        <m:t>′[.,.]</m:t>
                      </m:r>
                    </m:oMath>
                  </m:oMathPara>
                </a14:m>
                <a:endParaRPr lang="en-US" sz="5400" dirty="0"/>
              </a:p>
            </p:txBody>
          </p:sp>
        </mc:Choice>
        <mc:Fallback xmlns="">
          <p:sp>
            <p:nvSpPr>
              <p:cNvPr id="35" name="Object 381">
                <a:extLst>
                  <a:ext uri="{FF2B5EF4-FFF2-40B4-BE49-F238E27FC236}">
                    <a16:creationId xmlns:a16="http://schemas.microsoft.com/office/drawing/2014/main" id="{65E584F1-6F6B-4858-9BAF-36C150C2564B}"/>
                  </a:ext>
                </a:extLst>
              </p:cNvPr>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6"/>
                <a:stretch>
                  <a:fillRect r="-12903"/>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Object 26">
                <a:extLst>
                  <a:ext uri="{FF2B5EF4-FFF2-40B4-BE49-F238E27FC236}">
                    <a16:creationId xmlns:a16="http://schemas.microsoft.com/office/drawing/2014/main" id="{85B83FA8-345F-4187-B9A1-96E3E776A01D}"/>
                  </a:ext>
                </a:extLst>
              </p:cNvPr>
              <p:cNvSpPr txBox="1"/>
              <p:nvPr/>
            </p:nvSpPr>
            <p:spPr bwMode="auto">
              <a:xfrm>
                <a:off x="8001001" y="533401"/>
                <a:ext cx="1020763" cy="56356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𝐻</m:t>
                      </m:r>
                      <m:r>
                        <a:rPr lang="en-US" sz="2000" i="1">
                          <a:solidFill>
                            <a:srgbClr val="000000"/>
                          </a:solidFill>
                          <a:latin typeface="Cambria Math" panose="02040503050406030204" pitchFamily="18" charset="0"/>
                        </a:rPr>
                        <m:t>[⋅ ,⋅ ]</m:t>
                      </m:r>
                    </m:oMath>
                  </m:oMathPara>
                </a14:m>
                <a:endParaRPr lang="en-US" sz="2000" dirty="0"/>
              </a:p>
            </p:txBody>
          </p:sp>
        </mc:Choice>
        <mc:Fallback xmlns="">
          <p:sp>
            <p:nvSpPr>
              <p:cNvPr id="36" name="Object 26">
                <a:extLst>
                  <a:ext uri="{FF2B5EF4-FFF2-40B4-BE49-F238E27FC236}">
                    <a16:creationId xmlns:a16="http://schemas.microsoft.com/office/drawing/2014/main" id="{85B83FA8-345F-4187-B9A1-96E3E776A01D}"/>
                  </a:ext>
                </a:extLst>
              </p:cNvPr>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Object 381">
                <a:extLst>
                  <a:ext uri="{FF2B5EF4-FFF2-40B4-BE49-F238E27FC236}">
                    <a16:creationId xmlns:a16="http://schemas.microsoft.com/office/drawing/2014/main" id="{E5F77FD9-82F2-443A-9601-D4DCE2CA28BF}"/>
                  </a:ext>
                </a:extLst>
              </p:cNvPr>
              <p:cNvSpPr txBox="1"/>
              <p:nvPr/>
            </p:nvSpPr>
            <p:spPr bwMode="auto">
              <a:xfrm>
                <a:off x="3359151" y="5943601"/>
                <a:ext cx="5091113" cy="87471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nary>
                        <m:naryPr>
                          <m:chr m:val="∑"/>
                          <m:supHide m:val="on"/>
                          <m:ctrlPr>
                            <a:rPr lang="en-US" sz="2800" i="1">
                              <a:solidFill>
                                <a:srgbClr val="000000"/>
                              </a:solidFill>
                              <a:latin typeface="Cambria Math" panose="02040503050406030204" pitchFamily="18" charset="0"/>
                            </a:rPr>
                          </m:ctrlPr>
                        </m:naryPr>
                        <m:sub>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sub>
                        <m:sup/>
                        <m:e>
                          <m:r>
                            <a:rPr lang="en-US" sz="2800" i="1">
                              <a:solidFill>
                                <a:srgbClr val="000000"/>
                              </a:solidFill>
                              <a:latin typeface="Cambria Math" panose="02040503050406030204" pitchFamily="18" charset="0"/>
                            </a:rPr>
                            <m:t>𝐻</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e>
                      </m:nary>
                      <m:r>
                        <a:rPr lang="en-US" sz="2800" i="1">
                          <a:solidFill>
                            <a:srgbClr val="000000"/>
                          </a:solidFill>
                          <a:latin typeface="Cambria Math" panose="02040503050406030204" pitchFamily="18" charset="0"/>
                        </a:rPr>
                        <m:t> </m:t>
                      </m:r>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oMath>
                  </m:oMathPara>
                </a14:m>
                <a:endParaRPr lang="en-US" dirty="0"/>
              </a:p>
            </p:txBody>
          </p:sp>
        </mc:Choice>
        <mc:Fallback xmlns="">
          <p:sp>
            <p:nvSpPr>
              <p:cNvPr id="37" name="Object 381">
                <a:extLst>
                  <a:ext uri="{FF2B5EF4-FFF2-40B4-BE49-F238E27FC236}">
                    <a16:creationId xmlns:a16="http://schemas.microsoft.com/office/drawing/2014/main" id="{E5F77FD9-82F2-443A-9601-D4DCE2CA28BF}"/>
                  </a:ext>
                </a:extLst>
              </p:cNvPr>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GB">
                    <a:noFill/>
                  </a:rPr>
                  <a:t> </a:t>
                </a:r>
              </a:p>
            </p:txBody>
          </p:sp>
        </mc:Fallback>
      </mc:AlternateContent>
      <p:sp>
        <p:nvSpPr>
          <p:cNvPr id="2" name="Title 1">
            <a:extLst>
              <a:ext uri="{FF2B5EF4-FFF2-40B4-BE49-F238E27FC236}">
                <a16:creationId xmlns:a16="http://schemas.microsoft.com/office/drawing/2014/main" id="{2FA1BE89-9562-50E6-51C3-2ACEDB32FB72}"/>
              </a:ext>
            </a:extLst>
          </p:cNvPr>
          <p:cNvSpPr>
            <a:spLocks noGrp="1"/>
          </p:cNvSpPr>
          <p:nvPr>
            <p:ph type="title"/>
          </p:nvPr>
        </p:nvSpPr>
        <p:spPr/>
        <p:txBody>
          <a:bodyPr>
            <a:normAutofit/>
          </a:bodyPr>
          <a:lstStyle/>
          <a:p>
            <a:r>
              <a:rPr lang="en-US" sz="4400" dirty="0">
                <a:solidFill>
                  <a:srgbClr val="000000"/>
                </a:solidFill>
                <a:latin typeface="Calibri" pitchFamily="34" charset="0"/>
              </a:rPr>
              <a:t>Image filtering</a:t>
            </a:r>
            <a:endParaRPr lang="en-GB" dirty="0"/>
          </a:p>
        </p:txBody>
      </p:sp>
      <p:sp>
        <p:nvSpPr>
          <p:cNvPr id="3" name="Table Placeholder 2">
            <a:extLst>
              <a:ext uri="{FF2B5EF4-FFF2-40B4-BE49-F238E27FC236}">
                <a16:creationId xmlns:a16="http://schemas.microsoft.com/office/drawing/2014/main" id="{B3F93228-4627-D0D1-25A7-0A26DE863B30}"/>
              </a:ext>
            </a:extLst>
          </p:cNvPr>
          <p:cNvSpPr>
            <a:spLocks noGrp="1"/>
          </p:cNvSpPr>
          <p:nvPr>
            <p:ph type="tbl" idx="1"/>
          </p:nvPr>
        </p:nvSpPr>
        <p:spPr/>
        <p:txBody>
          <a:bodyPr/>
          <a:lstStyle/>
          <a:p>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363"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3" name="Title 2">
            <a:extLst>
              <a:ext uri="{FF2B5EF4-FFF2-40B4-BE49-F238E27FC236}">
                <a16:creationId xmlns:a16="http://schemas.microsoft.com/office/drawing/2014/main" id="{E0F0E565-65D1-8DF1-0DC9-B5BC630BEA78}"/>
              </a:ext>
            </a:extLst>
          </p:cNvPr>
          <p:cNvSpPr>
            <a:spLocks noGrp="1"/>
          </p:cNvSpPr>
          <p:nvPr>
            <p:ph type="title"/>
          </p:nvPr>
        </p:nvSpPr>
        <p:spPr/>
        <p:txBody>
          <a:bodyPr>
            <a:normAutofit/>
          </a:bodyPr>
          <a:lstStyle/>
          <a:p>
            <a:r>
              <a:rPr lang="en-US" sz="4400" dirty="0">
                <a:solidFill>
                  <a:srgbClr val="000000"/>
                </a:solidFill>
                <a:latin typeface="Calibri" pitchFamily="34" charset="0"/>
              </a:rPr>
              <a:t>Image filtering</a:t>
            </a:r>
            <a:endParaRPr lang="en-GB" dirty="0"/>
          </a:p>
        </p:txBody>
      </p:sp>
      <p:graphicFrame>
        <p:nvGraphicFramePr>
          <p:cNvPr id="271488" name="Group 128"/>
          <p:cNvGraphicFramePr>
            <a:graphicFrameLocks noGrp="1"/>
          </p:cNvGraphicFramePr>
          <p:nvPr>
            <p:ph type="tbl" idx="1"/>
            <p:extLst>
              <p:ext uri="{D42A27DB-BD31-4B8C-83A1-F6EECF244321}">
                <p14:modId xmlns:p14="http://schemas.microsoft.com/office/powerpoint/2010/main" val="1381091149"/>
              </p:ext>
            </p:extLst>
          </p:nvPr>
        </p:nvGraphicFramePr>
        <p:xfrm>
          <a:off x="6804213" y="2285207"/>
          <a:ext cx="3581400" cy="3429000"/>
        </p:xfrm>
        <a:graphic>
          <a:graphicData uri="http://schemas.openxmlformats.org/drawingml/2006/table">
            <a:tbl>
              <a:tblPr/>
              <a:tblGrid>
                <a:gridCol w="357188">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57187">
                  <a:extLst>
                    <a:ext uri="{9D8B030D-6E8A-4147-A177-3AD203B41FA5}">
                      <a16:colId xmlns:a16="http://schemas.microsoft.com/office/drawing/2014/main" val="20004"/>
                    </a:ext>
                  </a:extLst>
                </a:gridCol>
                <a:gridCol w="357188">
                  <a:extLst>
                    <a:ext uri="{9D8B030D-6E8A-4147-A177-3AD203B41FA5}">
                      <a16:colId xmlns:a16="http://schemas.microsoft.com/office/drawing/2014/main" val="20005"/>
                    </a:ext>
                  </a:extLst>
                </a:gridCol>
                <a:gridCol w="360362">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60363">
                  <a:extLst>
                    <a:ext uri="{9D8B030D-6E8A-4147-A177-3AD203B41FA5}">
                      <a16:colId xmlns:a16="http://schemas.microsoft.com/office/drawing/2014/main" val="20008"/>
                    </a:ext>
                  </a:extLst>
                </a:gridCol>
                <a:gridCol w="357187">
                  <a:extLst>
                    <a:ext uri="{9D8B030D-6E8A-4147-A177-3AD203B41FA5}">
                      <a16:colId xmlns:a16="http://schemas.microsoft.com/office/drawing/2014/main" val="20009"/>
                    </a:ext>
                  </a:extLst>
                </a:gridCol>
              </a:tblGrid>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pSp>
        <p:nvGrpSpPr>
          <p:cNvPr id="9469" name="Group 4"/>
          <p:cNvGrpSpPr>
            <a:grpSpLocks/>
          </p:cNvGrpSpPr>
          <p:nvPr/>
        </p:nvGrpSpPr>
        <p:grpSpPr bwMode="auto">
          <a:xfrm>
            <a:off x="8001000" y="304800"/>
            <a:ext cx="685800" cy="584200"/>
            <a:chOff x="3799" y="2064"/>
            <a:chExt cx="1433" cy="1136"/>
          </a:xfrm>
        </p:grpSpPr>
        <p:grpSp>
          <p:nvGrpSpPr>
            <p:cNvPr id="9471" name="Group 5"/>
            <p:cNvGrpSpPr>
              <a:grpSpLocks/>
            </p:cNvGrpSpPr>
            <p:nvPr/>
          </p:nvGrpSpPr>
          <p:grpSpPr bwMode="auto">
            <a:xfrm>
              <a:off x="4080" y="2064"/>
              <a:ext cx="1152" cy="1136"/>
              <a:chOff x="144" y="144"/>
              <a:chExt cx="1152" cy="1136"/>
            </a:xfrm>
          </p:grpSpPr>
          <p:sp>
            <p:nvSpPr>
              <p:cNvPr id="9473"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4"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5"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6"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7"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8"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9"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80"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81"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82"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9483"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9484"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9485"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9486"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9487"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9488"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9489"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9472" name="Picture 23" descr="txp_fig"/>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9470" name="Text Box 376"/>
          <p:cNvSpPr txBox="1">
            <a:spLocks noChangeArrowheads="1"/>
          </p:cNvSpPr>
          <p:nvPr/>
        </p:nvSpPr>
        <p:spPr bwMode="auto">
          <a:xfrm>
            <a:off x="9286875" y="6550026"/>
            <a:ext cx="1312860" cy="307777"/>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mc:AlternateContent xmlns:mc="http://schemas.openxmlformats.org/markup-compatibility/2006" xmlns:a14="http://schemas.microsoft.com/office/drawing/2010/main">
        <mc:Choice Requires="a14">
          <p:sp>
            <p:nvSpPr>
              <p:cNvPr id="30" name="Object 381">
                <a:extLst>
                  <a:ext uri="{FF2B5EF4-FFF2-40B4-BE49-F238E27FC236}">
                    <a16:creationId xmlns:a16="http://schemas.microsoft.com/office/drawing/2014/main" id="{59A4988D-A59F-4023-9021-F8BCEE55E685}"/>
                  </a:ext>
                </a:extLst>
              </p:cNvPr>
              <p:cNvSpPr txBox="1"/>
              <p:nvPr/>
            </p:nvSpPr>
            <p:spPr bwMode="auto">
              <a:xfrm>
                <a:off x="3117850" y="1295401"/>
                <a:ext cx="1625600" cy="936625"/>
              </a:xfrm>
              <a:prstGeom prst="rect">
                <a:avLst/>
              </a:prstGeom>
              <a:noFill/>
              <a:ln>
                <a:noFill/>
              </a:ln>
              <a:effectLst/>
            </p:spPr>
            <p:txBody>
              <a:bodyPr>
                <a:noAutofit/>
              </a:bodyPr>
              <a:lstStyle/>
              <a:p>
                <a:r>
                  <a:rPr lang="en-US" sz="5400" i="1" dirty="0">
                    <a:solidFill>
                      <a:srgbClr val="000000"/>
                    </a:solidFill>
                  </a:rPr>
                  <a:t>I</a:t>
                </a:r>
                <a14:m>
                  <m:oMath xmlns:m="http://schemas.openxmlformats.org/officeDocument/2006/math">
                    <m:r>
                      <a:rPr lang="en-US" sz="5400" i="1">
                        <a:solidFill>
                          <a:srgbClr val="000000"/>
                        </a:solidFill>
                        <a:latin typeface="Cambria Math" panose="02040503050406030204" pitchFamily="18" charset="0"/>
                      </a:rPr>
                      <m:t>[.,.]</m:t>
                    </m:r>
                  </m:oMath>
                </a14:m>
                <a:endParaRPr lang="en-US" sz="5400" dirty="0"/>
              </a:p>
            </p:txBody>
          </p:sp>
        </mc:Choice>
        <mc:Fallback xmlns="">
          <p:sp>
            <p:nvSpPr>
              <p:cNvPr id="30" name="Object 381">
                <a:extLst>
                  <a:ext uri="{FF2B5EF4-FFF2-40B4-BE49-F238E27FC236}">
                    <a16:creationId xmlns:a16="http://schemas.microsoft.com/office/drawing/2014/main" id="{59A4988D-A59F-4023-9021-F8BCEE55E685}"/>
                  </a:ext>
                </a:extLst>
              </p:cNvPr>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9850" t="-16993" b="-38562"/>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Object 381">
                <a:extLst>
                  <a:ext uri="{FF2B5EF4-FFF2-40B4-BE49-F238E27FC236}">
                    <a16:creationId xmlns:a16="http://schemas.microsoft.com/office/drawing/2014/main" id="{20AD3F1C-2FA5-42DC-9465-F60BC81DDF5E}"/>
                  </a:ext>
                </a:extLst>
              </p:cNvPr>
              <p:cNvSpPr txBox="1"/>
              <p:nvPr/>
            </p:nvSpPr>
            <p:spPr bwMode="auto">
              <a:xfrm>
                <a:off x="7232651" y="1238250"/>
                <a:ext cx="1509713" cy="93503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5400" i="1">
                          <a:solidFill>
                            <a:srgbClr val="000000"/>
                          </a:solidFill>
                          <a:latin typeface="Cambria Math" panose="02040503050406030204" pitchFamily="18" charset="0"/>
                        </a:rPr>
                        <m:t>𝐼</m:t>
                      </m:r>
                      <m:r>
                        <a:rPr lang="en-US" sz="5400" i="1">
                          <a:solidFill>
                            <a:srgbClr val="000000"/>
                          </a:solidFill>
                          <a:latin typeface="Cambria Math" panose="02040503050406030204" pitchFamily="18" charset="0"/>
                        </a:rPr>
                        <m:t>′[.,.]</m:t>
                      </m:r>
                    </m:oMath>
                  </m:oMathPara>
                </a14:m>
                <a:endParaRPr lang="en-US" sz="5400" dirty="0"/>
              </a:p>
            </p:txBody>
          </p:sp>
        </mc:Choice>
        <mc:Fallback xmlns="">
          <p:sp>
            <p:nvSpPr>
              <p:cNvPr id="31" name="Object 381">
                <a:extLst>
                  <a:ext uri="{FF2B5EF4-FFF2-40B4-BE49-F238E27FC236}">
                    <a16:creationId xmlns:a16="http://schemas.microsoft.com/office/drawing/2014/main" id="{20AD3F1C-2FA5-42DC-9465-F60BC81DDF5E}"/>
                  </a:ext>
                </a:extLst>
              </p:cNvPr>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6"/>
                <a:stretch>
                  <a:fillRect r="-12903"/>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Object 26">
                <a:extLst>
                  <a:ext uri="{FF2B5EF4-FFF2-40B4-BE49-F238E27FC236}">
                    <a16:creationId xmlns:a16="http://schemas.microsoft.com/office/drawing/2014/main" id="{1C3473F5-4BA6-48BC-B0E9-06342E25B055}"/>
                  </a:ext>
                </a:extLst>
              </p:cNvPr>
              <p:cNvSpPr txBox="1"/>
              <p:nvPr/>
            </p:nvSpPr>
            <p:spPr bwMode="auto">
              <a:xfrm>
                <a:off x="7091201" y="381001"/>
                <a:ext cx="1020763" cy="56356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𝐻</m:t>
                      </m:r>
                      <m:r>
                        <a:rPr lang="en-US" sz="2000" i="1">
                          <a:solidFill>
                            <a:srgbClr val="000000"/>
                          </a:solidFill>
                          <a:latin typeface="Cambria Math" panose="02040503050406030204" pitchFamily="18" charset="0"/>
                        </a:rPr>
                        <m:t>[⋅ ,⋅ ]</m:t>
                      </m:r>
                    </m:oMath>
                  </m:oMathPara>
                </a14:m>
                <a:endParaRPr lang="en-US" sz="2000" dirty="0"/>
              </a:p>
            </p:txBody>
          </p:sp>
        </mc:Choice>
        <mc:Fallback xmlns="">
          <p:sp>
            <p:nvSpPr>
              <p:cNvPr id="32" name="Object 26">
                <a:extLst>
                  <a:ext uri="{FF2B5EF4-FFF2-40B4-BE49-F238E27FC236}">
                    <a16:creationId xmlns:a16="http://schemas.microsoft.com/office/drawing/2014/main" id="{1C3473F5-4BA6-48BC-B0E9-06342E25B055}"/>
                  </a:ext>
                </a:extLst>
              </p:cNvPr>
              <p:cNvSpPr txBox="1">
                <a:spLocks noRot="1" noChangeAspect="1" noMove="1" noResize="1" noEditPoints="1" noAdjustHandles="1" noChangeArrowheads="1" noChangeShapeType="1" noTextEdit="1"/>
              </p:cNvSpPr>
              <p:nvPr/>
            </p:nvSpPr>
            <p:spPr bwMode="auto">
              <a:xfrm>
                <a:off x="7091201" y="381001"/>
                <a:ext cx="1020763" cy="563563"/>
              </a:xfrm>
              <a:prstGeom prst="rect">
                <a:avLst/>
              </a:prstGeom>
              <a:blipFill>
                <a:blip r:embed="rId7"/>
                <a:stretch>
                  <a:fillRect/>
                </a:stretch>
              </a:blipFill>
              <a:ln>
                <a:noFill/>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Object 381">
                <a:extLst>
                  <a:ext uri="{FF2B5EF4-FFF2-40B4-BE49-F238E27FC236}">
                    <a16:creationId xmlns:a16="http://schemas.microsoft.com/office/drawing/2014/main" id="{4AF8DE17-1764-4FBC-9E13-4133B1C59C59}"/>
                  </a:ext>
                </a:extLst>
              </p:cNvPr>
              <p:cNvSpPr txBox="1"/>
              <p:nvPr/>
            </p:nvSpPr>
            <p:spPr bwMode="auto">
              <a:xfrm>
                <a:off x="3359151" y="5943601"/>
                <a:ext cx="5091113" cy="87471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nary>
                        <m:naryPr>
                          <m:chr m:val="∑"/>
                          <m:supHide m:val="on"/>
                          <m:ctrlPr>
                            <a:rPr lang="en-US" sz="2800" i="1">
                              <a:solidFill>
                                <a:srgbClr val="000000"/>
                              </a:solidFill>
                              <a:latin typeface="Cambria Math" panose="02040503050406030204" pitchFamily="18" charset="0"/>
                            </a:rPr>
                          </m:ctrlPr>
                        </m:naryPr>
                        <m:sub>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sub>
                        <m:sup/>
                        <m:e>
                          <m:r>
                            <a:rPr lang="en-US" sz="2800" i="1">
                              <a:solidFill>
                                <a:srgbClr val="000000"/>
                              </a:solidFill>
                              <a:latin typeface="Cambria Math" panose="02040503050406030204" pitchFamily="18" charset="0"/>
                            </a:rPr>
                            <m:t>𝐻</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e>
                      </m:nary>
                      <m:r>
                        <a:rPr lang="en-US" sz="2800" i="1">
                          <a:solidFill>
                            <a:srgbClr val="000000"/>
                          </a:solidFill>
                          <a:latin typeface="Cambria Math" panose="02040503050406030204" pitchFamily="18" charset="0"/>
                        </a:rPr>
                        <m:t> </m:t>
                      </m:r>
                      <m:r>
                        <a:rPr lang="en-US" sz="2800" i="1">
                          <a:solidFill>
                            <a:srgbClr val="000000"/>
                          </a:solidFill>
                          <a:latin typeface="Cambria Math" panose="02040503050406030204" pitchFamily="18" charset="0"/>
                        </a:rPr>
                        <m:t>𝐼</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𝑚</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𝑘</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𝑛</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i="1">
                          <a:solidFill>
                            <a:srgbClr val="000000"/>
                          </a:solidFill>
                          <a:latin typeface="Cambria Math" panose="02040503050406030204" pitchFamily="18" charset="0"/>
                        </a:rPr>
                        <m:t>]</m:t>
                      </m:r>
                    </m:oMath>
                  </m:oMathPara>
                </a14:m>
                <a:endParaRPr lang="en-US" dirty="0"/>
              </a:p>
            </p:txBody>
          </p:sp>
        </mc:Choice>
        <mc:Fallback xmlns="">
          <p:sp>
            <p:nvSpPr>
              <p:cNvPr id="33" name="Object 381">
                <a:extLst>
                  <a:ext uri="{FF2B5EF4-FFF2-40B4-BE49-F238E27FC236}">
                    <a16:creationId xmlns:a16="http://schemas.microsoft.com/office/drawing/2014/main" id="{4AF8DE17-1764-4FBC-9E13-4133B1C59C59}"/>
                  </a:ext>
                </a:extLst>
              </p:cNvPr>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GB">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D0A9D-132A-AD13-D09D-EFB16AA79189}"/>
              </a:ext>
            </a:extLst>
          </p:cNvPr>
          <p:cNvSpPr>
            <a:spLocks noGrp="1"/>
          </p:cNvSpPr>
          <p:nvPr>
            <p:ph type="title"/>
          </p:nvPr>
        </p:nvSpPr>
        <p:spPr/>
        <p:txBody>
          <a:bodyPr/>
          <a:lstStyle/>
          <a:p>
            <a:r>
              <a:rPr lang="en-US" dirty="0"/>
              <a:t>Image Processing and Related Fields</a:t>
            </a:r>
            <a:endParaRPr lang="en-GB" dirty="0"/>
          </a:p>
        </p:txBody>
      </p:sp>
      <p:sp>
        <p:nvSpPr>
          <p:cNvPr id="3" name="Content Placeholder 2">
            <a:extLst>
              <a:ext uri="{FF2B5EF4-FFF2-40B4-BE49-F238E27FC236}">
                <a16:creationId xmlns:a16="http://schemas.microsoft.com/office/drawing/2014/main" id="{8B5A6DD6-2485-4D0F-FAA0-1F0989101615}"/>
              </a:ext>
            </a:extLst>
          </p:cNvPr>
          <p:cNvSpPr>
            <a:spLocks noGrp="1"/>
          </p:cNvSpPr>
          <p:nvPr>
            <p:ph idx="1"/>
          </p:nvPr>
        </p:nvSpPr>
        <p:spPr/>
        <p:txBody>
          <a:bodyPr/>
          <a:lstStyle/>
          <a:p>
            <a:endParaRPr lang="en-GB"/>
          </a:p>
        </p:txBody>
      </p:sp>
      <p:pic>
        <p:nvPicPr>
          <p:cNvPr id="4" name="Picture 5">
            <a:extLst>
              <a:ext uri="{FF2B5EF4-FFF2-40B4-BE49-F238E27FC236}">
                <a16:creationId xmlns:a16="http://schemas.microsoft.com/office/drawing/2014/main" id="{4F5040FF-DCFC-F47F-FD26-A3ADCC1B22B2}"/>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720850" y="1612900"/>
            <a:ext cx="795655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9021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2057400" y="1981200"/>
            <a:ext cx="4191000" cy="4114800"/>
          </a:xfrm>
          <a:prstGeom prst="rect">
            <a:avLst/>
          </a:prstGeom>
          <a:noFill/>
          <a:ln w="9525">
            <a:noFill/>
            <a:miter lim="800000"/>
            <a:headEnd/>
            <a:tailEnd/>
          </a:ln>
        </p:spPr>
        <p:txBody>
          <a:bodyPr/>
          <a:lstStyle/>
          <a:p>
            <a:pPr marL="342900" indent="-342900">
              <a:spcBef>
                <a:spcPct val="20000"/>
              </a:spcBef>
            </a:pPr>
            <a:endParaRPr lang="en-US" sz="2400" dirty="0"/>
          </a:p>
        </p:txBody>
      </p:sp>
      <p:grpSp>
        <p:nvGrpSpPr>
          <p:cNvPr id="10244" name="Group 4"/>
          <p:cNvGrpSpPr>
            <a:grpSpLocks/>
          </p:cNvGrpSpPr>
          <p:nvPr/>
        </p:nvGrpSpPr>
        <p:grpSpPr bwMode="auto">
          <a:xfrm>
            <a:off x="7010400" y="2514600"/>
            <a:ext cx="2274888" cy="1803400"/>
            <a:chOff x="3799" y="2064"/>
            <a:chExt cx="1433" cy="1136"/>
          </a:xfrm>
        </p:grpSpPr>
        <p:grpSp>
          <p:nvGrpSpPr>
            <p:cNvPr id="10247" name="Group 5"/>
            <p:cNvGrpSpPr>
              <a:grpSpLocks/>
            </p:cNvGrpSpPr>
            <p:nvPr/>
          </p:nvGrpSpPr>
          <p:grpSpPr bwMode="auto">
            <a:xfrm>
              <a:off x="4080" y="2064"/>
              <a:ext cx="1152" cy="1136"/>
              <a:chOff x="144" y="144"/>
              <a:chExt cx="1152" cy="1136"/>
            </a:xfrm>
          </p:grpSpPr>
          <p:sp>
            <p:nvSpPr>
              <p:cNvPr id="10249"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250"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251"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252"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253"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254"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255"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256"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257"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10258"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0259"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0260"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0261"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0262"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10263"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10264"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10265"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10248" name="Picture 23" descr="txp_fig"/>
            <p:cNvPicPr>
              <a:picLocks noChangeAspect="1" noChangeArrowheads="1"/>
            </p:cNvPicPr>
            <p:nvPr>
              <p:custDataLst>
                <p:tags r:id="rId1"/>
              </p:custDataLst>
            </p:nvPr>
          </p:nvPicPr>
          <p:blipFill>
            <a:blip r:embed="rId3"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10245" name="Text Box 24"/>
          <p:cNvSpPr txBox="1">
            <a:spLocks noChangeArrowheads="1"/>
          </p:cNvSpPr>
          <p:nvPr/>
        </p:nvSpPr>
        <p:spPr bwMode="auto">
          <a:xfrm>
            <a:off x="7543800" y="6400800"/>
            <a:ext cx="2866234" cy="338554"/>
          </a:xfrm>
          <a:prstGeom prst="rect">
            <a:avLst/>
          </a:prstGeom>
          <a:noFill/>
          <a:ln w="9525">
            <a:noFill/>
            <a:miter lim="800000"/>
            <a:headEnd/>
            <a:tailEnd/>
          </a:ln>
        </p:spPr>
        <p:txBody>
          <a:bodyPr wrap="none">
            <a:spAutoFit/>
          </a:bodyPr>
          <a:lstStyle/>
          <a:p>
            <a:pPr eaLnBrk="0" hangingPunct="0"/>
            <a:r>
              <a:rPr lang="en-US" sz="1600"/>
              <a:t>Slide credit: David Lowe (UBC)</a:t>
            </a:r>
          </a:p>
        </p:txBody>
      </p:sp>
      <mc:AlternateContent xmlns:mc="http://schemas.openxmlformats.org/markup-compatibility/2006" xmlns:a14="http://schemas.microsoft.com/office/drawing/2010/main">
        <mc:Choice Requires="a14">
          <p:sp>
            <p:nvSpPr>
              <p:cNvPr id="10242" name="Object 25"/>
              <p:cNvSpPr txBox="1"/>
              <p:nvPr/>
            </p:nvSpPr>
            <p:spPr bwMode="auto">
              <a:xfrm>
                <a:off x="7913688" y="1752601"/>
                <a:ext cx="1020762" cy="563563"/>
              </a:xfrm>
              <a:prstGeom prst="rect">
                <a:avLst/>
              </a:prstGeom>
              <a:noFill/>
              <a:ln>
                <a:noFill/>
              </a:ln>
              <a:effectLst/>
            </p:spPr>
            <p:txBody>
              <a:bodyPr>
                <a:noAutofit/>
              </a:bodyPr>
              <a:lstStyle/>
              <a:p>
                <a:r>
                  <a:rPr lang="en-US" sz="2000" i="1" dirty="0">
                    <a:solidFill>
                      <a:srgbClr val="000000"/>
                    </a:solidFill>
                  </a:rPr>
                  <a:t>H</a:t>
                </a:r>
                <a14:m>
                  <m:oMath xmlns:m="http://schemas.openxmlformats.org/officeDocument/2006/math">
                    <m:r>
                      <a:rPr lang="en-US" sz="2000" i="1">
                        <a:solidFill>
                          <a:srgbClr val="000000"/>
                        </a:solidFill>
                        <a:latin typeface="Cambria Math" panose="02040503050406030204" pitchFamily="18" charset="0"/>
                      </a:rPr>
                      <m:t>[⋅ ,⋅ ]</m:t>
                    </m:r>
                  </m:oMath>
                </a14:m>
                <a:endParaRPr lang="en-US" sz="2000" dirty="0"/>
              </a:p>
            </p:txBody>
          </p:sp>
        </mc:Choice>
        <mc:Fallback xmlns="">
          <p:sp>
            <p:nvSpPr>
              <p:cNvPr id="10242" name="Object 25"/>
              <p:cNvSpPr txBox="1">
                <a:spLocks noRot="1" noChangeAspect="1" noMove="1" noResize="1" noEditPoints="1" noAdjustHandles="1" noChangeArrowheads="1" noChangeShapeType="1" noTextEdit="1"/>
              </p:cNvSpPr>
              <p:nvPr/>
            </p:nvSpPr>
            <p:spPr bwMode="auto">
              <a:xfrm>
                <a:off x="7913688" y="1752601"/>
                <a:ext cx="1020762" cy="563563"/>
              </a:xfrm>
              <a:prstGeom prst="rect">
                <a:avLst/>
              </a:prstGeom>
              <a:blipFill>
                <a:blip r:embed="rId4"/>
                <a:stretch>
                  <a:fillRect l="-5952" t="-5435"/>
                </a:stretch>
              </a:blipFill>
              <a:ln>
                <a:noFill/>
              </a:ln>
              <a:effectLst/>
            </p:spPr>
            <p:txBody>
              <a:bodyPr/>
              <a:lstStyle/>
              <a:p>
                <a:r>
                  <a:rPr lang="en-GB">
                    <a:noFill/>
                  </a:rPr>
                  <a:t> </a:t>
                </a:r>
              </a:p>
            </p:txBody>
          </p:sp>
        </mc:Fallback>
      </mc:AlternateContent>
      <p:sp>
        <p:nvSpPr>
          <p:cNvPr id="2" name="Title 1">
            <a:extLst>
              <a:ext uri="{FF2B5EF4-FFF2-40B4-BE49-F238E27FC236}">
                <a16:creationId xmlns:a16="http://schemas.microsoft.com/office/drawing/2014/main" id="{90AFD463-9D4B-D6F3-4EA3-5E00A6B365AB}"/>
              </a:ext>
            </a:extLst>
          </p:cNvPr>
          <p:cNvSpPr>
            <a:spLocks noGrp="1"/>
          </p:cNvSpPr>
          <p:nvPr>
            <p:ph type="title"/>
          </p:nvPr>
        </p:nvSpPr>
        <p:spPr/>
        <p:txBody>
          <a:bodyPr/>
          <a:lstStyle/>
          <a:p>
            <a:r>
              <a:rPr lang="en-GB" dirty="0"/>
              <a:t>Box Filter - Averaging Filter</a:t>
            </a:r>
          </a:p>
        </p:txBody>
      </p:sp>
      <p:sp>
        <p:nvSpPr>
          <p:cNvPr id="5" name="Content Placeholder 4">
            <a:extLst>
              <a:ext uri="{FF2B5EF4-FFF2-40B4-BE49-F238E27FC236}">
                <a16:creationId xmlns:a16="http://schemas.microsoft.com/office/drawing/2014/main" id="{B0CAB333-9775-7401-2731-D3EB3D835545}"/>
              </a:ext>
            </a:extLst>
          </p:cNvPr>
          <p:cNvSpPr>
            <a:spLocks noGrp="1"/>
          </p:cNvSpPr>
          <p:nvPr>
            <p:ph sz="half" idx="1"/>
          </p:nvPr>
        </p:nvSpPr>
        <p:spPr/>
        <p:txBody>
          <a:bodyPr/>
          <a:lstStyle/>
          <a:p>
            <a:pPr marL="342900" indent="-342900">
              <a:spcBef>
                <a:spcPct val="20000"/>
              </a:spcBef>
            </a:pPr>
            <a:r>
              <a:rPr lang="en-US" sz="3200" dirty="0"/>
              <a:t>What does it do?</a:t>
            </a:r>
          </a:p>
          <a:p>
            <a:pPr marL="342900" indent="-342900">
              <a:spcBef>
                <a:spcPct val="20000"/>
              </a:spcBef>
              <a:buFontTx/>
              <a:buChar char="•"/>
            </a:pPr>
            <a:r>
              <a:rPr lang="en-US" sz="2800" dirty="0"/>
              <a:t>Replaces each pixel with an average of its neighborhood</a:t>
            </a:r>
            <a:endParaRPr lang="en-US" sz="2400" dirty="0"/>
          </a:p>
          <a:p>
            <a:pPr marL="342900" indent="-342900">
              <a:spcBef>
                <a:spcPct val="20000"/>
              </a:spcBef>
              <a:buFontTx/>
              <a:buChar char="•"/>
            </a:pPr>
            <a:endParaRPr lang="en-US" sz="2400" dirty="0"/>
          </a:p>
          <a:p>
            <a:pPr marL="342900" indent="-342900">
              <a:spcBef>
                <a:spcPct val="20000"/>
              </a:spcBef>
              <a:buFontTx/>
              <a:buChar char="•"/>
            </a:pPr>
            <a:r>
              <a:rPr lang="en-US" sz="2800" dirty="0"/>
              <a:t>Achieve smoothing effect (remove sharp features)</a:t>
            </a:r>
          </a:p>
          <a:p>
            <a:endParaRPr lang="en-GB" dirty="0"/>
          </a:p>
        </p:txBody>
      </p:sp>
      <p:sp>
        <p:nvSpPr>
          <p:cNvPr id="6" name="Content Placeholder 5">
            <a:extLst>
              <a:ext uri="{FF2B5EF4-FFF2-40B4-BE49-F238E27FC236}">
                <a16:creationId xmlns:a16="http://schemas.microsoft.com/office/drawing/2014/main" id="{721896BE-A4DE-363C-8DB3-884F64082633}"/>
              </a:ext>
            </a:extLst>
          </p:cNvPr>
          <p:cNvSpPr>
            <a:spLocks noGrp="1"/>
          </p:cNvSpPr>
          <p:nvPr>
            <p:ph sz="half" idx="2"/>
          </p:nvPr>
        </p:nvSpPr>
        <p:spPr/>
        <p:txBody>
          <a:bodyPr/>
          <a:lstStyle/>
          <a:p>
            <a:endParaRPr lang="en-GB"/>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2" cstate="print"/>
          <a:srcRect/>
          <a:stretch>
            <a:fillRect/>
          </a:stretch>
        </p:blipFill>
        <p:spPr bwMode="auto">
          <a:xfrm>
            <a:off x="1524000" y="2032000"/>
            <a:ext cx="4572000" cy="4572000"/>
          </a:xfrm>
          <a:prstGeom prst="rect">
            <a:avLst/>
          </a:prstGeom>
          <a:noFill/>
          <a:ln w="9525">
            <a:noFill/>
            <a:miter lim="800000"/>
            <a:headEnd/>
            <a:tailEnd/>
          </a:ln>
        </p:spPr>
      </p:pic>
      <p:pic>
        <p:nvPicPr>
          <p:cNvPr id="30723" name="Picture 4"/>
          <p:cNvPicPr>
            <a:picLocks noChangeAspect="1" noChangeArrowheads="1"/>
          </p:cNvPicPr>
          <p:nvPr/>
        </p:nvPicPr>
        <p:blipFill>
          <a:blip r:embed="rId3" cstate="print"/>
          <a:srcRect/>
          <a:stretch>
            <a:fillRect/>
          </a:stretch>
        </p:blipFill>
        <p:spPr bwMode="auto">
          <a:xfrm>
            <a:off x="6096000" y="2032000"/>
            <a:ext cx="4572000" cy="4572000"/>
          </a:xfrm>
          <a:prstGeom prst="rect">
            <a:avLst/>
          </a:prstGeom>
          <a:noFill/>
          <a:ln w="9525">
            <a:noFill/>
            <a:miter lim="800000"/>
            <a:headEnd/>
            <a:tailEnd/>
          </a:ln>
        </p:spPr>
      </p:pic>
      <p:pic>
        <p:nvPicPr>
          <p:cNvPr id="30724" name="Picture 5"/>
          <p:cNvPicPr>
            <a:picLocks noChangeAspect="1" noChangeArrowheads="1"/>
          </p:cNvPicPr>
          <p:nvPr/>
        </p:nvPicPr>
        <p:blipFill>
          <a:blip r:embed="rId4" cstate="print"/>
          <a:srcRect/>
          <a:stretch>
            <a:fillRect/>
          </a:stretch>
        </p:blipFill>
        <p:spPr bwMode="auto">
          <a:xfrm>
            <a:off x="5943600" y="1651000"/>
            <a:ext cx="317500" cy="317500"/>
          </a:xfrm>
          <a:prstGeom prst="rect">
            <a:avLst/>
          </a:prstGeom>
          <a:noFill/>
          <a:ln w="9525">
            <a:noFill/>
            <a:miter lim="800000"/>
            <a:headEnd/>
            <a:tailEnd/>
          </a:ln>
        </p:spPr>
      </p:pic>
      <p:sp>
        <p:nvSpPr>
          <p:cNvPr id="2" name="Title 1">
            <a:extLst>
              <a:ext uri="{FF2B5EF4-FFF2-40B4-BE49-F238E27FC236}">
                <a16:creationId xmlns:a16="http://schemas.microsoft.com/office/drawing/2014/main" id="{A4CF5302-3357-8E55-332E-437A2FD7B2EE}"/>
              </a:ext>
            </a:extLst>
          </p:cNvPr>
          <p:cNvSpPr>
            <a:spLocks noGrp="1"/>
          </p:cNvSpPr>
          <p:nvPr>
            <p:ph type="title"/>
          </p:nvPr>
        </p:nvSpPr>
        <p:spPr/>
        <p:txBody>
          <a:bodyPr/>
          <a:lstStyle/>
          <a:p>
            <a:r>
              <a:rPr lang="en-US" sz="4400" dirty="0">
                <a:solidFill>
                  <a:srgbClr val="000000"/>
                </a:solidFill>
                <a:latin typeface="Calibri" pitchFamily="34" charset="0"/>
              </a:rPr>
              <a:t>Smoothing with box filter</a:t>
            </a:r>
            <a:endParaRPr lang="en-GB" dirty="0"/>
          </a:p>
        </p:txBody>
      </p:sp>
      <p:sp>
        <p:nvSpPr>
          <p:cNvPr id="3" name="Content Placeholder 2">
            <a:extLst>
              <a:ext uri="{FF2B5EF4-FFF2-40B4-BE49-F238E27FC236}">
                <a16:creationId xmlns:a16="http://schemas.microsoft.com/office/drawing/2014/main" id="{705A0E3C-B1E1-0ED5-BC68-197909911021}"/>
              </a:ext>
            </a:extLst>
          </p:cNvPr>
          <p:cNvSpPr>
            <a:spLocks noGrp="1"/>
          </p:cNvSpPr>
          <p:nvPr>
            <p:ph idx="1"/>
          </p:nvPr>
        </p:nvSpPr>
        <p:spPr>
          <a:xfrm>
            <a:off x="838200" y="1571625"/>
            <a:ext cx="10515600" cy="4351338"/>
          </a:xfrm>
        </p:spPr>
        <p:txBody>
          <a:bodyPr/>
          <a:lstStyle/>
          <a:p>
            <a:endParaRPr lang="en-GB" dirty="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EDB7-6F3F-46D7-B487-0A765C1B34DF}"/>
              </a:ext>
            </a:extLst>
          </p:cNvPr>
          <p:cNvSpPr>
            <a:spLocks noGrp="1"/>
          </p:cNvSpPr>
          <p:nvPr>
            <p:ph type="title"/>
          </p:nvPr>
        </p:nvSpPr>
        <p:spPr/>
        <p:txBody>
          <a:bodyPr/>
          <a:lstStyle/>
          <a:p>
            <a:r>
              <a:rPr lang="en-US" dirty="0"/>
              <a:t>Filter parameters</a:t>
            </a:r>
          </a:p>
        </p:txBody>
      </p:sp>
      <p:sp>
        <p:nvSpPr>
          <p:cNvPr id="3" name="Content Placeholder 2">
            <a:extLst>
              <a:ext uri="{FF2B5EF4-FFF2-40B4-BE49-F238E27FC236}">
                <a16:creationId xmlns:a16="http://schemas.microsoft.com/office/drawing/2014/main" id="{1821C4FB-B1AF-4D49-9C90-2ED69227206D}"/>
              </a:ext>
            </a:extLst>
          </p:cNvPr>
          <p:cNvSpPr>
            <a:spLocks noGrp="1"/>
          </p:cNvSpPr>
          <p:nvPr>
            <p:ph idx="1"/>
          </p:nvPr>
        </p:nvSpPr>
        <p:spPr/>
        <p:txBody>
          <a:bodyPr>
            <a:normAutofit/>
          </a:bodyPr>
          <a:lstStyle/>
          <a:p>
            <a:r>
              <a:rPr lang="en-US" dirty="0"/>
              <a:t>Many possible filter parameters (size, weights, function, </a:t>
            </a:r>
            <a:r>
              <a:rPr lang="en-US" dirty="0" err="1"/>
              <a:t>etc</a:t>
            </a:r>
            <a:r>
              <a:rPr lang="en-US" dirty="0"/>
              <a:t>)</a:t>
            </a:r>
          </a:p>
          <a:p>
            <a:r>
              <a:rPr lang="en-US" dirty="0"/>
              <a:t>Filter size (size of neighborhood): 3x3, 5x5, 7x7, …,21x21,..</a:t>
            </a:r>
          </a:p>
          <a:p>
            <a:r>
              <a:rPr lang="en-US" dirty="0"/>
              <a:t>Filter shape: not necessarily square. Can be rectangle, circle, </a:t>
            </a:r>
            <a:r>
              <a:rPr lang="en-US" dirty="0" err="1"/>
              <a:t>etc</a:t>
            </a:r>
            <a:endParaRPr lang="en-US" dirty="0"/>
          </a:p>
          <a:p>
            <a:r>
              <a:rPr lang="en-US" dirty="0"/>
              <a:t>Filter weights: May apply unequal weighting to different pixels</a:t>
            </a:r>
          </a:p>
          <a:p>
            <a:r>
              <a:rPr lang="en-US" dirty="0"/>
              <a:t>Filters function: can be linear (a weighted summation) or nonlinear</a:t>
            </a:r>
          </a:p>
        </p:txBody>
      </p:sp>
    </p:spTree>
    <p:extLst>
      <p:ext uri="{BB962C8B-B14F-4D97-AF65-F5344CB8AC3E}">
        <p14:creationId xmlns:p14="http://schemas.microsoft.com/office/powerpoint/2010/main" val="1606658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38200" y="365125"/>
            <a:ext cx="10515600" cy="1325563"/>
          </a:xfrm>
        </p:spPr>
        <p:txBody>
          <a:bodyPr/>
          <a:lstStyle/>
          <a:p>
            <a:r>
              <a:rPr lang="en-US" dirty="0"/>
              <a:t>Practice with linear filters</a:t>
            </a:r>
          </a:p>
        </p:txBody>
      </p:sp>
      <p:sp>
        <p:nvSpPr>
          <p:cNvPr id="3" name="Content Placeholder 2">
            <a:extLst>
              <a:ext uri="{FF2B5EF4-FFF2-40B4-BE49-F238E27FC236}">
                <a16:creationId xmlns:a16="http://schemas.microsoft.com/office/drawing/2014/main" id="{D0339DDF-CAF9-FBE1-C521-4823E2C0B408}"/>
              </a:ext>
            </a:extLst>
          </p:cNvPr>
          <p:cNvSpPr>
            <a:spLocks noGrp="1"/>
          </p:cNvSpPr>
          <p:nvPr>
            <p:ph idx="1"/>
          </p:nvPr>
        </p:nvSpPr>
        <p:spPr/>
        <p:txBody>
          <a:bodyPr/>
          <a:lstStyle/>
          <a:p>
            <a:endParaRPr lang="en-GB"/>
          </a:p>
        </p:txBody>
      </p:sp>
      <p:grpSp>
        <p:nvGrpSpPr>
          <p:cNvPr id="32771" name="Group 3"/>
          <p:cNvGrpSpPr>
            <a:grpSpLocks/>
          </p:cNvGrpSpPr>
          <p:nvPr/>
        </p:nvGrpSpPr>
        <p:grpSpPr bwMode="auto">
          <a:xfrm>
            <a:off x="5410200" y="2971800"/>
            <a:ext cx="1225550" cy="1295400"/>
            <a:chOff x="144" y="144"/>
            <a:chExt cx="1152" cy="1136"/>
          </a:xfrm>
        </p:grpSpPr>
        <p:sp>
          <p:nvSpPr>
            <p:cNvPr id="32776"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2777"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2778"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2779"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2780"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2781"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2782"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2783"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2784"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2785"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2786"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2787"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2788"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2789"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2790"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2791"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2792"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32772" name="Text Box 22"/>
          <p:cNvSpPr txBox="1">
            <a:spLocks noChangeArrowheads="1"/>
          </p:cNvSpPr>
          <p:nvPr/>
        </p:nvSpPr>
        <p:spPr bwMode="auto">
          <a:xfrm>
            <a:off x="2651126" y="4689475"/>
            <a:ext cx="954107" cy="369332"/>
          </a:xfrm>
          <a:prstGeom prst="rect">
            <a:avLst/>
          </a:prstGeom>
          <a:noFill/>
          <a:ln w="9525">
            <a:noFill/>
            <a:miter lim="800000"/>
            <a:headEnd/>
            <a:tailEnd/>
          </a:ln>
        </p:spPr>
        <p:txBody>
          <a:bodyPr wrap="none">
            <a:spAutoFit/>
          </a:bodyPr>
          <a:lstStyle/>
          <a:p>
            <a:r>
              <a:rPr lang="en-US">
                <a:latin typeface="Times" pitchFamily="18" charset="0"/>
              </a:rPr>
              <a:t>Original</a:t>
            </a:r>
          </a:p>
        </p:txBody>
      </p:sp>
      <p:sp>
        <p:nvSpPr>
          <p:cNvPr id="32773" name="Text Box 23"/>
          <p:cNvSpPr txBox="1">
            <a:spLocks noChangeArrowheads="1"/>
          </p:cNvSpPr>
          <p:nvPr/>
        </p:nvSpPr>
        <p:spPr bwMode="auto">
          <a:xfrm>
            <a:off x="8382000" y="2971801"/>
            <a:ext cx="565150" cy="1006475"/>
          </a:xfrm>
          <a:prstGeom prst="rect">
            <a:avLst/>
          </a:prstGeom>
          <a:noFill/>
          <a:ln w="9525">
            <a:noFill/>
            <a:miter lim="800000"/>
            <a:headEnd/>
            <a:tailEnd/>
          </a:ln>
        </p:spPr>
        <p:txBody>
          <a:bodyPr wrap="none">
            <a:spAutoFit/>
          </a:bodyPr>
          <a:lstStyle/>
          <a:p>
            <a:r>
              <a:rPr lang="en-US" sz="6000" b="1">
                <a:latin typeface="Times" pitchFamily="18" charset="0"/>
              </a:rPr>
              <a:t>?</a:t>
            </a:r>
          </a:p>
        </p:txBody>
      </p:sp>
      <p:pic>
        <p:nvPicPr>
          <p:cNvPr id="32774" name="Picture 24"/>
          <p:cNvPicPr>
            <a:picLocks noChangeAspect="1" noChangeArrowheads="1"/>
          </p:cNvPicPr>
          <p:nvPr/>
        </p:nvPicPr>
        <p:blipFill>
          <a:blip r:embed="rId3" cstate="print"/>
          <a:srcRect/>
          <a:stretch>
            <a:fillRect/>
          </a:stretch>
        </p:blipFill>
        <p:spPr bwMode="auto">
          <a:xfrm>
            <a:off x="2438401" y="2667001"/>
            <a:ext cx="1876425" cy="1857375"/>
          </a:xfrm>
          <a:prstGeom prst="rect">
            <a:avLst/>
          </a:prstGeom>
          <a:noFill/>
          <a:ln w="38100">
            <a:solidFill>
              <a:schemeClr val="tx1"/>
            </a:solidFill>
            <a:miter lim="800000"/>
            <a:headEnd/>
            <a:tailEnd/>
          </a:ln>
        </p:spPr>
      </p:pic>
      <p:sp>
        <p:nvSpPr>
          <p:cNvPr id="32775" name="Text Box 25"/>
          <p:cNvSpPr txBox="1">
            <a:spLocks noChangeArrowheads="1"/>
          </p:cNvSpPr>
          <p:nvPr/>
        </p:nvSpPr>
        <p:spPr bwMode="auto">
          <a:xfrm>
            <a:off x="8991601" y="6553201"/>
            <a:ext cx="1435649" cy="307777"/>
          </a:xfrm>
          <a:prstGeom prst="rect">
            <a:avLst/>
          </a:prstGeom>
          <a:noFill/>
          <a:ln w="9525">
            <a:noFill/>
            <a:miter lim="800000"/>
            <a:headEnd/>
            <a:tailEnd/>
          </a:ln>
        </p:spPr>
        <p:txBody>
          <a:bodyPr wrap="none">
            <a:spAutoFit/>
          </a:bodyPr>
          <a:lstStyle/>
          <a:p>
            <a:r>
              <a:rPr lang="en-US" sz="1400"/>
              <a:t>Source: D. Lowe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365125"/>
            <a:ext cx="10515600" cy="1325563"/>
          </a:xfrm>
        </p:spPr>
        <p:txBody>
          <a:bodyPr/>
          <a:lstStyle/>
          <a:p>
            <a:r>
              <a:rPr lang="en-US" dirty="0"/>
              <a:t>Practice with linear filters</a:t>
            </a:r>
          </a:p>
        </p:txBody>
      </p:sp>
      <p:sp>
        <p:nvSpPr>
          <p:cNvPr id="3" name="Content Placeholder 2">
            <a:extLst>
              <a:ext uri="{FF2B5EF4-FFF2-40B4-BE49-F238E27FC236}">
                <a16:creationId xmlns:a16="http://schemas.microsoft.com/office/drawing/2014/main" id="{D404B982-33A5-5C06-867D-25DF9F86DC4E}"/>
              </a:ext>
            </a:extLst>
          </p:cNvPr>
          <p:cNvSpPr>
            <a:spLocks noGrp="1"/>
          </p:cNvSpPr>
          <p:nvPr>
            <p:ph idx="1"/>
          </p:nvPr>
        </p:nvSpPr>
        <p:spPr/>
        <p:txBody>
          <a:bodyPr/>
          <a:lstStyle/>
          <a:p>
            <a:endParaRPr lang="en-GB"/>
          </a:p>
        </p:txBody>
      </p:sp>
      <p:grpSp>
        <p:nvGrpSpPr>
          <p:cNvPr id="33795" name="Group 3"/>
          <p:cNvGrpSpPr>
            <a:grpSpLocks/>
          </p:cNvGrpSpPr>
          <p:nvPr/>
        </p:nvGrpSpPr>
        <p:grpSpPr bwMode="auto">
          <a:xfrm>
            <a:off x="5410200" y="2971800"/>
            <a:ext cx="1225550" cy="1295400"/>
            <a:chOff x="144" y="144"/>
            <a:chExt cx="1152" cy="1136"/>
          </a:xfrm>
        </p:grpSpPr>
        <p:sp>
          <p:nvSpPr>
            <p:cNvPr id="33801"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3802"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3803"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3804"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3805"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3806"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3807"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3808"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3809"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3810"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3811"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3812"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3813"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3814"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3815"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3816"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3817"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3796" name="Picture 22"/>
          <p:cNvPicPr>
            <a:picLocks noChangeAspect="1" noChangeArrowheads="1"/>
          </p:cNvPicPr>
          <p:nvPr/>
        </p:nvPicPr>
        <p:blipFill>
          <a:blip r:embed="rId3" cstate="print"/>
          <a:srcRect/>
          <a:stretch>
            <a:fillRect/>
          </a:stretch>
        </p:blipFill>
        <p:spPr bwMode="auto">
          <a:xfrm>
            <a:off x="7772401" y="2667001"/>
            <a:ext cx="1876425" cy="1857375"/>
          </a:xfrm>
          <a:prstGeom prst="rect">
            <a:avLst/>
          </a:prstGeom>
          <a:noFill/>
          <a:ln w="38100">
            <a:solidFill>
              <a:schemeClr val="tx1"/>
            </a:solidFill>
            <a:miter lim="800000"/>
            <a:headEnd/>
            <a:tailEnd/>
          </a:ln>
        </p:spPr>
      </p:pic>
      <p:sp>
        <p:nvSpPr>
          <p:cNvPr id="33797" name="Text Box 23"/>
          <p:cNvSpPr txBox="1">
            <a:spLocks noChangeArrowheads="1"/>
          </p:cNvSpPr>
          <p:nvPr/>
        </p:nvSpPr>
        <p:spPr bwMode="auto">
          <a:xfrm>
            <a:off x="2651126" y="4689475"/>
            <a:ext cx="954107" cy="369332"/>
          </a:xfrm>
          <a:prstGeom prst="rect">
            <a:avLst/>
          </a:prstGeom>
          <a:noFill/>
          <a:ln w="9525">
            <a:noFill/>
            <a:miter lim="800000"/>
            <a:headEnd/>
            <a:tailEnd/>
          </a:ln>
        </p:spPr>
        <p:txBody>
          <a:bodyPr wrap="none">
            <a:spAutoFit/>
          </a:bodyPr>
          <a:lstStyle/>
          <a:p>
            <a:r>
              <a:rPr lang="en-US">
                <a:latin typeface="Times" pitchFamily="18" charset="0"/>
              </a:rPr>
              <a:t>Original</a:t>
            </a:r>
          </a:p>
        </p:txBody>
      </p:sp>
      <p:sp>
        <p:nvSpPr>
          <p:cNvPr id="33798" name="Text Box 24"/>
          <p:cNvSpPr txBox="1">
            <a:spLocks noChangeArrowheads="1"/>
          </p:cNvSpPr>
          <p:nvPr/>
        </p:nvSpPr>
        <p:spPr bwMode="auto">
          <a:xfrm>
            <a:off x="7848600" y="4724401"/>
            <a:ext cx="2133600" cy="646331"/>
          </a:xfrm>
          <a:prstGeom prst="rect">
            <a:avLst/>
          </a:prstGeom>
          <a:noFill/>
          <a:ln w="9525">
            <a:noFill/>
            <a:miter lim="800000"/>
            <a:headEnd/>
            <a:tailEnd/>
          </a:ln>
        </p:spPr>
        <p:txBody>
          <a:bodyPr>
            <a:spAutoFit/>
          </a:bodyPr>
          <a:lstStyle/>
          <a:p>
            <a:r>
              <a:rPr lang="en-US">
                <a:latin typeface="Times" pitchFamily="18" charset="0"/>
              </a:rPr>
              <a:t>Filtered </a:t>
            </a:r>
          </a:p>
          <a:p>
            <a:r>
              <a:rPr lang="en-US">
                <a:latin typeface="Times" pitchFamily="18" charset="0"/>
              </a:rPr>
              <a:t>(no change)</a:t>
            </a:r>
          </a:p>
        </p:txBody>
      </p:sp>
      <p:pic>
        <p:nvPicPr>
          <p:cNvPr id="33799" name="Picture 25"/>
          <p:cNvPicPr>
            <a:picLocks noChangeAspect="1" noChangeArrowheads="1"/>
          </p:cNvPicPr>
          <p:nvPr/>
        </p:nvPicPr>
        <p:blipFill>
          <a:blip r:embed="rId3" cstate="print"/>
          <a:srcRect/>
          <a:stretch>
            <a:fillRect/>
          </a:stretch>
        </p:blipFill>
        <p:spPr bwMode="auto">
          <a:xfrm>
            <a:off x="2438401" y="2667001"/>
            <a:ext cx="1876425" cy="1857375"/>
          </a:xfrm>
          <a:prstGeom prst="rect">
            <a:avLst/>
          </a:prstGeom>
          <a:noFill/>
          <a:ln w="38100">
            <a:solidFill>
              <a:schemeClr val="tx1"/>
            </a:solidFill>
            <a:miter lim="800000"/>
            <a:headEnd/>
            <a:tailEnd/>
          </a:ln>
        </p:spPr>
      </p:pic>
      <p:sp>
        <p:nvSpPr>
          <p:cNvPr id="33800" name="Text Box 26"/>
          <p:cNvSpPr txBox="1">
            <a:spLocks noChangeArrowheads="1"/>
          </p:cNvSpPr>
          <p:nvPr/>
        </p:nvSpPr>
        <p:spPr bwMode="auto">
          <a:xfrm>
            <a:off x="8991601" y="6553201"/>
            <a:ext cx="1435649" cy="307777"/>
          </a:xfrm>
          <a:prstGeom prst="rect">
            <a:avLst/>
          </a:prstGeom>
          <a:noFill/>
          <a:ln w="9525">
            <a:noFill/>
            <a:miter lim="800000"/>
            <a:headEnd/>
            <a:tailEnd/>
          </a:ln>
        </p:spPr>
        <p:txBody>
          <a:bodyPr wrap="none">
            <a:spAutoFit/>
          </a:bodyPr>
          <a:lstStyle/>
          <a:p>
            <a:r>
              <a:rPr lang="en-US" sz="1400"/>
              <a:t>Source: D. Lowe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38200" y="365125"/>
            <a:ext cx="10515600" cy="1325563"/>
          </a:xfrm>
        </p:spPr>
        <p:txBody>
          <a:bodyPr/>
          <a:lstStyle/>
          <a:p>
            <a:r>
              <a:rPr lang="en-US"/>
              <a:t>Practice with linear filters</a:t>
            </a:r>
          </a:p>
        </p:txBody>
      </p:sp>
      <p:sp>
        <p:nvSpPr>
          <p:cNvPr id="3" name="Content Placeholder 2">
            <a:extLst>
              <a:ext uri="{FF2B5EF4-FFF2-40B4-BE49-F238E27FC236}">
                <a16:creationId xmlns:a16="http://schemas.microsoft.com/office/drawing/2014/main" id="{26F8FE1D-1363-DDB8-659A-23950215C450}"/>
              </a:ext>
            </a:extLst>
          </p:cNvPr>
          <p:cNvSpPr>
            <a:spLocks noGrp="1"/>
          </p:cNvSpPr>
          <p:nvPr>
            <p:ph idx="1"/>
          </p:nvPr>
        </p:nvSpPr>
        <p:spPr/>
        <p:txBody>
          <a:bodyPr/>
          <a:lstStyle/>
          <a:p>
            <a:endParaRPr lang="en-GB"/>
          </a:p>
        </p:txBody>
      </p:sp>
      <p:grpSp>
        <p:nvGrpSpPr>
          <p:cNvPr id="34819" name="Group 3"/>
          <p:cNvGrpSpPr>
            <a:grpSpLocks/>
          </p:cNvGrpSpPr>
          <p:nvPr/>
        </p:nvGrpSpPr>
        <p:grpSpPr bwMode="auto">
          <a:xfrm>
            <a:off x="5410200" y="2971800"/>
            <a:ext cx="1225550" cy="1295400"/>
            <a:chOff x="144" y="144"/>
            <a:chExt cx="1152" cy="1136"/>
          </a:xfrm>
        </p:grpSpPr>
        <p:sp>
          <p:nvSpPr>
            <p:cNvPr id="34824"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4825"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4826"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4827"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4828"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4829"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4830"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4831"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4832"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4833"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834"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4835"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4836"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837"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4838"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4839"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4840"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4820" name="Picture 21"/>
          <p:cNvPicPr>
            <a:picLocks noChangeAspect="1" noChangeArrowheads="1"/>
          </p:cNvPicPr>
          <p:nvPr/>
        </p:nvPicPr>
        <p:blipFill>
          <a:blip r:embed="rId3" cstate="print"/>
          <a:srcRect/>
          <a:stretch>
            <a:fillRect/>
          </a:stretch>
        </p:blipFill>
        <p:spPr bwMode="auto">
          <a:xfrm>
            <a:off x="2438401" y="2667001"/>
            <a:ext cx="1876425" cy="1857375"/>
          </a:xfrm>
          <a:prstGeom prst="rect">
            <a:avLst/>
          </a:prstGeom>
          <a:noFill/>
          <a:ln w="38100">
            <a:solidFill>
              <a:schemeClr val="tx1"/>
            </a:solidFill>
            <a:miter lim="800000"/>
            <a:headEnd/>
            <a:tailEnd/>
          </a:ln>
        </p:spPr>
      </p:pic>
      <p:sp>
        <p:nvSpPr>
          <p:cNvPr id="34821" name="Text Box 22"/>
          <p:cNvSpPr txBox="1">
            <a:spLocks noChangeArrowheads="1"/>
          </p:cNvSpPr>
          <p:nvPr/>
        </p:nvSpPr>
        <p:spPr bwMode="auto">
          <a:xfrm>
            <a:off x="2651126" y="4689475"/>
            <a:ext cx="954107" cy="369332"/>
          </a:xfrm>
          <a:prstGeom prst="rect">
            <a:avLst/>
          </a:prstGeom>
          <a:noFill/>
          <a:ln w="9525">
            <a:noFill/>
            <a:miter lim="800000"/>
            <a:headEnd/>
            <a:tailEnd/>
          </a:ln>
        </p:spPr>
        <p:txBody>
          <a:bodyPr wrap="none">
            <a:spAutoFit/>
          </a:bodyPr>
          <a:lstStyle/>
          <a:p>
            <a:r>
              <a:rPr lang="en-US">
                <a:latin typeface="Times" pitchFamily="18" charset="0"/>
              </a:rPr>
              <a:t>Original</a:t>
            </a:r>
          </a:p>
        </p:txBody>
      </p:sp>
      <p:sp>
        <p:nvSpPr>
          <p:cNvPr id="34822" name="Text Box 23"/>
          <p:cNvSpPr txBox="1">
            <a:spLocks noChangeArrowheads="1"/>
          </p:cNvSpPr>
          <p:nvPr/>
        </p:nvSpPr>
        <p:spPr bwMode="auto">
          <a:xfrm>
            <a:off x="8382000" y="2971801"/>
            <a:ext cx="565150" cy="1006475"/>
          </a:xfrm>
          <a:prstGeom prst="rect">
            <a:avLst/>
          </a:prstGeom>
          <a:noFill/>
          <a:ln w="9525">
            <a:noFill/>
            <a:miter lim="800000"/>
            <a:headEnd/>
            <a:tailEnd/>
          </a:ln>
        </p:spPr>
        <p:txBody>
          <a:bodyPr wrap="none">
            <a:spAutoFit/>
          </a:bodyPr>
          <a:lstStyle/>
          <a:p>
            <a:r>
              <a:rPr lang="en-US" sz="6000" b="1">
                <a:latin typeface="Times" pitchFamily="18" charset="0"/>
              </a:rPr>
              <a:t>?</a:t>
            </a:r>
          </a:p>
        </p:txBody>
      </p:sp>
      <p:sp>
        <p:nvSpPr>
          <p:cNvPr id="34823" name="Text Box 24"/>
          <p:cNvSpPr txBox="1">
            <a:spLocks noChangeArrowheads="1"/>
          </p:cNvSpPr>
          <p:nvPr/>
        </p:nvSpPr>
        <p:spPr bwMode="auto">
          <a:xfrm>
            <a:off x="8991601" y="6553201"/>
            <a:ext cx="1435649" cy="307777"/>
          </a:xfrm>
          <a:prstGeom prst="rect">
            <a:avLst/>
          </a:prstGeom>
          <a:noFill/>
          <a:ln w="9525">
            <a:noFill/>
            <a:miter lim="800000"/>
            <a:headEnd/>
            <a:tailEnd/>
          </a:ln>
        </p:spPr>
        <p:txBody>
          <a:bodyPr wrap="none">
            <a:spAutoFit/>
          </a:bodyPr>
          <a:lstStyle/>
          <a:p>
            <a:r>
              <a:rPr lang="en-US" sz="1400"/>
              <a:t>Source: D. Lowe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Practice with linear filters</a:t>
            </a:r>
          </a:p>
        </p:txBody>
      </p:sp>
      <p:grpSp>
        <p:nvGrpSpPr>
          <p:cNvPr id="35843" name="Group 3"/>
          <p:cNvGrpSpPr>
            <a:grpSpLocks/>
          </p:cNvGrpSpPr>
          <p:nvPr/>
        </p:nvGrpSpPr>
        <p:grpSpPr bwMode="auto">
          <a:xfrm>
            <a:off x="5410200" y="2971800"/>
            <a:ext cx="1225550" cy="1295400"/>
            <a:chOff x="144" y="144"/>
            <a:chExt cx="1152" cy="1136"/>
          </a:xfrm>
        </p:grpSpPr>
        <p:sp>
          <p:nvSpPr>
            <p:cNvPr id="35850"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5851"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5852"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5853"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5854"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5855"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5856"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5857"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5858"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5859"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5860"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5861"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5862"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5863"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5864"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5865"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5866"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5844" name="Picture 21"/>
          <p:cNvPicPr>
            <a:picLocks noChangeAspect="1" noChangeArrowheads="1"/>
          </p:cNvPicPr>
          <p:nvPr/>
        </p:nvPicPr>
        <p:blipFill>
          <a:blip r:embed="rId3" cstate="print"/>
          <a:srcRect/>
          <a:stretch>
            <a:fillRect/>
          </a:stretch>
        </p:blipFill>
        <p:spPr bwMode="auto">
          <a:xfrm>
            <a:off x="2438401" y="2667001"/>
            <a:ext cx="1876425" cy="1857375"/>
          </a:xfrm>
          <a:prstGeom prst="rect">
            <a:avLst/>
          </a:prstGeom>
          <a:noFill/>
          <a:ln w="38100">
            <a:solidFill>
              <a:schemeClr val="tx1"/>
            </a:solidFill>
            <a:miter lim="800000"/>
            <a:headEnd/>
            <a:tailEnd/>
          </a:ln>
        </p:spPr>
      </p:pic>
      <p:sp>
        <p:nvSpPr>
          <p:cNvPr id="35845" name="Text Box 22"/>
          <p:cNvSpPr txBox="1">
            <a:spLocks noChangeArrowheads="1"/>
          </p:cNvSpPr>
          <p:nvPr/>
        </p:nvSpPr>
        <p:spPr bwMode="auto">
          <a:xfrm>
            <a:off x="2651126" y="4689475"/>
            <a:ext cx="954107" cy="369332"/>
          </a:xfrm>
          <a:prstGeom prst="rect">
            <a:avLst/>
          </a:prstGeom>
          <a:noFill/>
          <a:ln w="9525">
            <a:noFill/>
            <a:miter lim="800000"/>
            <a:headEnd/>
            <a:tailEnd/>
          </a:ln>
        </p:spPr>
        <p:txBody>
          <a:bodyPr wrap="none">
            <a:spAutoFit/>
          </a:bodyPr>
          <a:lstStyle/>
          <a:p>
            <a:r>
              <a:rPr lang="en-US">
                <a:latin typeface="Times" pitchFamily="18" charset="0"/>
              </a:rPr>
              <a:t>Original</a:t>
            </a:r>
          </a:p>
        </p:txBody>
      </p:sp>
      <p:pic>
        <p:nvPicPr>
          <p:cNvPr id="35846" name="Picture 23"/>
          <p:cNvPicPr>
            <a:picLocks noChangeAspect="1" noChangeArrowheads="1"/>
          </p:cNvPicPr>
          <p:nvPr/>
        </p:nvPicPr>
        <p:blipFill>
          <a:blip r:embed="rId3" cstate="print"/>
          <a:srcRect l="8000"/>
          <a:stretch>
            <a:fillRect/>
          </a:stretch>
        </p:blipFill>
        <p:spPr bwMode="auto">
          <a:xfrm>
            <a:off x="8001000" y="2667001"/>
            <a:ext cx="1828800" cy="1857375"/>
          </a:xfrm>
          <a:prstGeom prst="rect">
            <a:avLst/>
          </a:prstGeom>
          <a:noFill/>
          <a:ln w="38100">
            <a:noFill/>
            <a:miter lim="800000"/>
            <a:headEnd/>
            <a:tailEnd/>
          </a:ln>
        </p:spPr>
      </p:pic>
      <p:sp>
        <p:nvSpPr>
          <p:cNvPr id="35847" name="Rectangle 24"/>
          <p:cNvSpPr>
            <a:spLocks noChangeArrowheads="1"/>
          </p:cNvSpPr>
          <p:nvPr/>
        </p:nvSpPr>
        <p:spPr bwMode="auto">
          <a:xfrm>
            <a:off x="8001000" y="2667000"/>
            <a:ext cx="1905000" cy="1828800"/>
          </a:xfrm>
          <a:prstGeom prst="rect">
            <a:avLst/>
          </a:prstGeom>
          <a:noFill/>
          <a:ln w="38100">
            <a:solidFill>
              <a:schemeClr val="tx1"/>
            </a:solidFill>
            <a:miter lim="800000"/>
            <a:headEnd/>
            <a:tailEnd/>
          </a:ln>
        </p:spPr>
        <p:txBody>
          <a:bodyPr wrap="none" anchor="ctr"/>
          <a:lstStyle/>
          <a:p>
            <a:endParaRPr lang="en-US"/>
          </a:p>
        </p:txBody>
      </p:sp>
      <p:sp>
        <p:nvSpPr>
          <p:cNvPr id="35848" name="Text Box 25"/>
          <p:cNvSpPr txBox="1">
            <a:spLocks noChangeArrowheads="1"/>
          </p:cNvSpPr>
          <p:nvPr/>
        </p:nvSpPr>
        <p:spPr bwMode="auto">
          <a:xfrm>
            <a:off x="8077200" y="4724401"/>
            <a:ext cx="1217000" cy="646331"/>
          </a:xfrm>
          <a:prstGeom prst="rect">
            <a:avLst/>
          </a:prstGeom>
          <a:noFill/>
          <a:ln w="9525">
            <a:noFill/>
            <a:miter lim="800000"/>
            <a:headEnd/>
            <a:tailEnd/>
          </a:ln>
        </p:spPr>
        <p:txBody>
          <a:bodyPr wrap="none">
            <a:spAutoFit/>
          </a:bodyPr>
          <a:lstStyle/>
          <a:p>
            <a:r>
              <a:rPr lang="en-US">
                <a:latin typeface="Times" pitchFamily="18" charset="0"/>
              </a:rPr>
              <a:t>Shifted left</a:t>
            </a:r>
          </a:p>
          <a:p>
            <a:r>
              <a:rPr lang="en-US">
                <a:latin typeface="Times" pitchFamily="18" charset="0"/>
              </a:rPr>
              <a:t>By 1 pixel</a:t>
            </a:r>
          </a:p>
        </p:txBody>
      </p:sp>
      <p:sp>
        <p:nvSpPr>
          <p:cNvPr id="35849" name="Text Box 26"/>
          <p:cNvSpPr txBox="1">
            <a:spLocks noChangeArrowheads="1"/>
          </p:cNvSpPr>
          <p:nvPr/>
        </p:nvSpPr>
        <p:spPr bwMode="auto">
          <a:xfrm>
            <a:off x="8991601" y="6553201"/>
            <a:ext cx="1435649" cy="307777"/>
          </a:xfrm>
          <a:prstGeom prst="rect">
            <a:avLst/>
          </a:prstGeom>
          <a:noFill/>
          <a:ln w="9525">
            <a:noFill/>
            <a:miter lim="800000"/>
            <a:headEnd/>
            <a:tailEnd/>
          </a:ln>
        </p:spPr>
        <p:txBody>
          <a:bodyPr wrap="none">
            <a:spAutoFit/>
          </a:bodyPr>
          <a:lstStyle/>
          <a:p>
            <a:r>
              <a:rPr lang="en-US" sz="1400"/>
              <a:t>Source: D. Lowe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Practice with linear filters</a:t>
            </a:r>
          </a:p>
        </p:txBody>
      </p:sp>
      <p:pic>
        <p:nvPicPr>
          <p:cNvPr id="36867" name="Picture 3"/>
          <p:cNvPicPr>
            <a:picLocks noChangeAspect="1" noChangeArrowheads="1"/>
          </p:cNvPicPr>
          <p:nvPr/>
        </p:nvPicPr>
        <p:blipFill>
          <a:blip r:embed="rId4" cstate="print"/>
          <a:srcRect/>
          <a:stretch>
            <a:fillRect/>
          </a:stretch>
        </p:blipFill>
        <p:spPr bwMode="auto">
          <a:xfrm>
            <a:off x="1981201" y="2590801"/>
            <a:ext cx="1876425" cy="1857375"/>
          </a:xfrm>
          <a:prstGeom prst="rect">
            <a:avLst/>
          </a:prstGeom>
          <a:noFill/>
          <a:ln w="38100">
            <a:solidFill>
              <a:schemeClr val="tx1"/>
            </a:solidFill>
            <a:miter lim="800000"/>
            <a:headEnd/>
            <a:tailEnd/>
          </a:ln>
        </p:spPr>
      </p:pic>
      <p:sp>
        <p:nvSpPr>
          <p:cNvPr id="36868" name="Text Box 4"/>
          <p:cNvSpPr txBox="1">
            <a:spLocks noChangeArrowheads="1"/>
          </p:cNvSpPr>
          <p:nvPr/>
        </p:nvSpPr>
        <p:spPr bwMode="auto">
          <a:xfrm>
            <a:off x="2193926" y="4613275"/>
            <a:ext cx="954107" cy="369332"/>
          </a:xfrm>
          <a:prstGeom prst="rect">
            <a:avLst/>
          </a:prstGeom>
          <a:noFill/>
          <a:ln w="9525">
            <a:noFill/>
            <a:miter lim="800000"/>
            <a:headEnd/>
            <a:tailEnd/>
          </a:ln>
        </p:spPr>
        <p:txBody>
          <a:bodyPr wrap="none">
            <a:spAutoFit/>
          </a:bodyPr>
          <a:lstStyle/>
          <a:p>
            <a:r>
              <a:rPr lang="en-US">
                <a:latin typeface="Times" pitchFamily="18" charset="0"/>
              </a:rPr>
              <a:t>Original</a:t>
            </a:r>
          </a:p>
        </p:txBody>
      </p:sp>
      <p:grpSp>
        <p:nvGrpSpPr>
          <p:cNvPr id="36869" name="Group 5"/>
          <p:cNvGrpSpPr>
            <a:grpSpLocks/>
          </p:cNvGrpSpPr>
          <p:nvPr/>
        </p:nvGrpSpPr>
        <p:grpSpPr bwMode="auto">
          <a:xfrm>
            <a:off x="6477000" y="2895600"/>
            <a:ext cx="1371600" cy="1066800"/>
            <a:chOff x="3799" y="2064"/>
            <a:chExt cx="1433" cy="1136"/>
          </a:xfrm>
        </p:grpSpPr>
        <p:grpSp>
          <p:nvGrpSpPr>
            <p:cNvPr id="36892" name="Group 6"/>
            <p:cNvGrpSpPr>
              <a:grpSpLocks/>
            </p:cNvGrpSpPr>
            <p:nvPr/>
          </p:nvGrpSpPr>
          <p:grpSpPr bwMode="auto">
            <a:xfrm>
              <a:off x="4080" y="2064"/>
              <a:ext cx="1152" cy="1136"/>
              <a:chOff x="144" y="144"/>
              <a:chExt cx="1152" cy="1136"/>
            </a:xfrm>
          </p:grpSpPr>
          <p:sp>
            <p:nvSpPr>
              <p:cNvPr id="36894" name="Rectangle 7"/>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6895" name="Rectangle 8"/>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6896" name="Rectangle 9"/>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6897" name="Rectangle 10"/>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6898" name="Rectangle 11"/>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6899" name="Rectangle 12"/>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6900" name="Rectangle 13"/>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6901" name="Rectangle 14"/>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6902" name="Rectangle 15"/>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6903" name="Line 16"/>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6904" name="Line 17"/>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6905" name="Line 18"/>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6906" name="Line 19"/>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6907" name="Line 20"/>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6908" name="Line 21"/>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6909" name="Line 22"/>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6910" name="Line 23"/>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6893" name="Picture 2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pSp>
        <p:nvGrpSpPr>
          <p:cNvPr id="36870" name="Group 25"/>
          <p:cNvGrpSpPr>
            <a:grpSpLocks/>
          </p:cNvGrpSpPr>
          <p:nvPr/>
        </p:nvGrpSpPr>
        <p:grpSpPr bwMode="auto">
          <a:xfrm>
            <a:off x="4495800" y="2895600"/>
            <a:ext cx="1149350" cy="1066800"/>
            <a:chOff x="144" y="144"/>
            <a:chExt cx="1152" cy="1136"/>
          </a:xfrm>
        </p:grpSpPr>
        <p:sp>
          <p:nvSpPr>
            <p:cNvPr id="36875" name="Rectangle 2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6876" name="Rectangle 2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6877" name="Rectangle 2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6878" name="Rectangle 2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6879" name="Rectangle 3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2</a:t>
              </a:r>
            </a:p>
          </p:txBody>
        </p:sp>
        <p:sp>
          <p:nvSpPr>
            <p:cNvPr id="36880" name="Rectangle 3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6881" name="Rectangle 3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6882" name="Rectangle 3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6883" name="Rectangle 3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6884" name="Line 3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6885" name="Line 3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6886" name="Line 3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6887" name="Line 3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6888" name="Line 3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6889" name="Line 4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6890" name="Line 4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6891" name="Line 4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36871" name="Text Box 43"/>
          <p:cNvSpPr txBox="1">
            <a:spLocks noChangeArrowheads="1"/>
          </p:cNvSpPr>
          <p:nvPr/>
        </p:nvSpPr>
        <p:spPr bwMode="auto">
          <a:xfrm>
            <a:off x="5867400" y="2819401"/>
            <a:ext cx="438150" cy="1006475"/>
          </a:xfrm>
          <a:prstGeom prst="rect">
            <a:avLst/>
          </a:prstGeom>
          <a:noFill/>
          <a:ln w="9525">
            <a:noFill/>
            <a:miter lim="800000"/>
            <a:headEnd/>
            <a:tailEnd/>
          </a:ln>
        </p:spPr>
        <p:txBody>
          <a:bodyPr wrap="none">
            <a:spAutoFit/>
          </a:bodyPr>
          <a:lstStyle/>
          <a:p>
            <a:r>
              <a:rPr lang="en-US" sz="6000" b="1">
                <a:latin typeface="Times" pitchFamily="18" charset="0"/>
              </a:rPr>
              <a:t>-</a:t>
            </a:r>
          </a:p>
        </p:txBody>
      </p:sp>
      <p:sp>
        <p:nvSpPr>
          <p:cNvPr id="36872" name="Text Box 44"/>
          <p:cNvSpPr txBox="1">
            <a:spLocks noChangeArrowheads="1"/>
          </p:cNvSpPr>
          <p:nvPr/>
        </p:nvSpPr>
        <p:spPr bwMode="auto">
          <a:xfrm>
            <a:off x="8991600" y="2895601"/>
            <a:ext cx="565150" cy="1006475"/>
          </a:xfrm>
          <a:prstGeom prst="rect">
            <a:avLst/>
          </a:prstGeom>
          <a:noFill/>
          <a:ln w="9525">
            <a:noFill/>
            <a:miter lim="800000"/>
            <a:headEnd/>
            <a:tailEnd/>
          </a:ln>
        </p:spPr>
        <p:txBody>
          <a:bodyPr wrap="none">
            <a:spAutoFit/>
          </a:bodyPr>
          <a:lstStyle/>
          <a:p>
            <a:r>
              <a:rPr lang="en-US" sz="6000" b="1">
                <a:latin typeface="Times" pitchFamily="18" charset="0"/>
              </a:rPr>
              <a:t>?</a:t>
            </a:r>
          </a:p>
        </p:txBody>
      </p:sp>
      <p:sp>
        <p:nvSpPr>
          <p:cNvPr id="36873" name="Text Box 45"/>
          <p:cNvSpPr txBox="1">
            <a:spLocks noChangeArrowheads="1"/>
          </p:cNvSpPr>
          <p:nvPr/>
        </p:nvSpPr>
        <p:spPr bwMode="auto">
          <a:xfrm>
            <a:off x="4419600" y="4343400"/>
            <a:ext cx="3657600" cy="369332"/>
          </a:xfrm>
          <a:prstGeom prst="rect">
            <a:avLst/>
          </a:prstGeom>
          <a:noFill/>
          <a:ln w="9525">
            <a:noFill/>
            <a:miter lim="800000"/>
            <a:headEnd/>
            <a:tailEnd/>
          </a:ln>
        </p:spPr>
        <p:txBody>
          <a:bodyPr>
            <a:spAutoFit/>
          </a:bodyPr>
          <a:lstStyle/>
          <a:p>
            <a:r>
              <a:rPr lang="en-US">
                <a:latin typeface="Times" pitchFamily="18" charset="0"/>
              </a:rPr>
              <a:t>(Note that filter sums to 1)</a:t>
            </a:r>
          </a:p>
        </p:txBody>
      </p:sp>
      <p:sp>
        <p:nvSpPr>
          <p:cNvPr id="36874" name="Text Box 46"/>
          <p:cNvSpPr txBox="1">
            <a:spLocks noChangeArrowheads="1"/>
          </p:cNvSpPr>
          <p:nvPr/>
        </p:nvSpPr>
        <p:spPr bwMode="auto">
          <a:xfrm>
            <a:off x="8991601" y="6553201"/>
            <a:ext cx="1435649" cy="307777"/>
          </a:xfrm>
          <a:prstGeom prst="rect">
            <a:avLst/>
          </a:prstGeom>
          <a:noFill/>
          <a:ln w="9525">
            <a:noFill/>
            <a:miter lim="800000"/>
            <a:headEnd/>
            <a:tailEnd/>
          </a:ln>
        </p:spPr>
        <p:txBody>
          <a:bodyPr wrap="none">
            <a:spAutoFit/>
          </a:bodyPr>
          <a:lstStyle/>
          <a:p>
            <a:r>
              <a:rPr lang="en-US" sz="1400"/>
              <a:t>Source: D. Lowe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t>Practice with linear filters</a:t>
            </a:r>
          </a:p>
        </p:txBody>
      </p:sp>
      <p:pic>
        <p:nvPicPr>
          <p:cNvPr id="37891" name="Picture 3"/>
          <p:cNvPicPr>
            <a:picLocks noChangeAspect="1" noChangeArrowheads="1"/>
          </p:cNvPicPr>
          <p:nvPr/>
        </p:nvPicPr>
        <p:blipFill>
          <a:blip r:embed="rId4" cstate="print"/>
          <a:srcRect/>
          <a:stretch>
            <a:fillRect/>
          </a:stretch>
        </p:blipFill>
        <p:spPr bwMode="auto">
          <a:xfrm>
            <a:off x="1981201" y="2590801"/>
            <a:ext cx="1876425" cy="1857375"/>
          </a:xfrm>
          <a:prstGeom prst="rect">
            <a:avLst/>
          </a:prstGeom>
          <a:noFill/>
          <a:ln w="38100">
            <a:solidFill>
              <a:schemeClr val="tx1"/>
            </a:solidFill>
            <a:miter lim="800000"/>
            <a:headEnd/>
            <a:tailEnd/>
          </a:ln>
        </p:spPr>
      </p:pic>
      <p:sp>
        <p:nvSpPr>
          <p:cNvPr id="37892" name="Text Box 4"/>
          <p:cNvSpPr txBox="1">
            <a:spLocks noChangeArrowheads="1"/>
          </p:cNvSpPr>
          <p:nvPr/>
        </p:nvSpPr>
        <p:spPr bwMode="auto">
          <a:xfrm>
            <a:off x="2193926" y="4613275"/>
            <a:ext cx="954107" cy="369332"/>
          </a:xfrm>
          <a:prstGeom prst="rect">
            <a:avLst/>
          </a:prstGeom>
          <a:noFill/>
          <a:ln w="9525">
            <a:noFill/>
            <a:miter lim="800000"/>
            <a:headEnd/>
            <a:tailEnd/>
          </a:ln>
        </p:spPr>
        <p:txBody>
          <a:bodyPr wrap="none">
            <a:spAutoFit/>
          </a:bodyPr>
          <a:lstStyle/>
          <a:p>
            <a:r>
              <a:rPr lang="en-US">
                <a:latin typeface="Times" pitchFamily="18" charset="0"/>
              </a:rPr>
              <a:t>Original</a:t>
            </a:r>
          </a:p>
        </p:txBody>
      </p:sp>
      <p:grpSp>
        <p:nvGrpSpPr>
          <p:cNvPr id="37893" name="Group 5"/>
          <p:cNvGrpSpPr>
            <a:grpSpLocks/>
          </p:cNvGrpSpPr>
          <p:nvPr/>
        </p:nvGrpSpPr>
        <p:grpSpPr bwMode="auto">
          <a:xfrm>
            <a:off x="6477000" y="2895600"/>
            <a:ext cx="1371600" cy="1066800"/>
            <a:chOff x="3799" y="2064"/>
            <a:chExt cx="1433" cy="1136"/>
          </a:xfrm>
        </p:grpSpPr>
        <p:grpSp>
          <p:nvGrpSpPr>
            <p:cNvPr id="37916" name="Group 6"/>
            <p:cNvGrpSpPr>
              <a:grpSpLocks/>
            </p:cNvGrpSpPr>
            <p:nvPr/>
          </p:nvGrpSpPr>
          <p:grpSpPr bwMode="auto">
            <a:xfrm>
              <a:off x="4080" y="2064"/>
              <a:ext cx="1152" cy="1136"/>
              <a:chOff x="144" y="144"/>
              <a:chExt cx="1152" cy="1136"/>
            </a:xfrm>
          </p:grpSpPr>
          <p:sp>
            <p:nvSpPr>
              <p:cNvPr id="37918" name="Rectangle 7"/>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7919" name="Rectangle 8"/>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7920" name="Rectangle 9"/>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7921" name="Rectangle 10"/>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7922" name="Rectangle 11"/>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7923" name="Rectangle 12"/>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7924" name="Rectangle 13"/>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7925" name="Rectangle 14"/>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7926" name="Rectangle 15"/>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1</a:t>
                </a:r>
              </a:p>
            </p:txBody>
          </p:sp>
          <p:sp>
            <p:nvSpPr>
              <p:cNvPr id="37927" name="Line 16"/>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7928" name="Line 17"/>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7929" name="Line 18"/>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7930" name="Line 19"/>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7931" name="Line 20"/>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7932" name="Line 21"/>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7933" name="Line 22"/>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7934" name="Line 23"/>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7917" name="Picture 2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grpSp>
        <p:nvGrpSpPr>
          <p:cNvPr id="37894" name="Group 25"/>
          <p:cNvGrpSpPr>
            <a:grpSpLocks/>
          </p:cNvGrpSpPr>
          <p:nvPr/>
        </p:nvGrpSpPr>
        <p:grpSpPr bwMode="auto">
          <a:xfrm>
            <a:off x="4495800" y="2895600"/>
            <a:ext cx="1149350" cy="1066800"/>
            <a:chOff x="144" y="144"/>
            <a:chExt cx="1152" cy="1136"/>
          </a:xfrm>
        </p:grpSpPr>
        <p:sp>
          <p:nvSpPr>
            <p:cNvPr id="37899" name="Rectangle 2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7900" name="Rectangle 2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7901" name="Rectangle 2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7902" name="Rectangle 2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7903" name="Rectangle 3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2</a:t>
              </a:r>
            </a:p>
          </p:txBody>
        </p:sp>
        <p:sp>
          <p:nvSpPr>
            <p:cNvPr id="37904" name="Rectangle 3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7905" name="Rectangle 3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7906" name="Rectangle 3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7907" name="Rectangle 3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a:t>0</a:t>
              </a:r>
            </a:p>
          </p:txBody>
        </p:sp>
        <p:sp>
          <p:nvSpPr>
            <p:cNvPr id="37908" name="Line 3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7909" name="Line 3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7910" name="Line 3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7911" name="Line 3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7912" name="Line 3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7913" name="Line 4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7914" name="Line 4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7915" name="Line 4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37895" name="Text Box 43"/>
          <p:cNvSpPr txBox="1">
            <a:spLocks noChangeArrowheads="1"/>
          </p:cNvSpPr>
          <p:nvPr/>
        </p:nvSpPr>
        <p:spPr bwMode="auto">
          <a:xfrm>
            <a:off x="5867400" y="2819401"/>
            <a:ext cx="438150" cy="1006475"/>
          </a:xfrm>
          <a:prstGeom prst="rect">
            <a:avLst/>
          </a:prstGeom>
          <a:noFill/>
          <a:ln w="9525">
            <a:noFill/>
            <a:miter lim="800000"/>
            <a:headEnd/>
            <a:tailEnd/>
          </a:ln>
        </p:spPr>
        <p:txBody>
          <a:bodyPr wrap="none">
            <a:spAutoFit/>
          </a:bodyPr>
          <a:lstStyle/>
          <a:p>
            <a:r>
              <a:rPr lang="en-US" sz="6000" b="1">
                <a:latin typeface="Times" pitchFamily="18" charset="0"/>
              </a:rPr>
              <a:t>-</a:t>
            </a:r>
          </a:p>
        </p:txBody>
      </p:sp>
      <p:sp>
        <p:nvSpPr>
          <p:cNvPr id="37896" name="Text Box 44"/>
          <p:cNvSpPr txBox="1">
            <a:spLocks noChangeArrowheads="1"/>
          </p:cNvSpPr>
          <p:nvPr/>
        </p:nvSpPr>
        <p:spPr bwMode="auto">
          <a:xfrm>
            <a:off x="5943600" y="4724400"/>
            <a:ext cx="4419600" cy="923330"/>
          </a:xfrm>
          <a:prstGeom prst="rect">
            <a:avLst/>
          </a:prstGeom>
          <a:noFill/>
          <a:ln w="9525">
            <a:noFill/>
            <a:miter lim="800000"/>
            <a:headEnd/>
            <a:tailEnd/>
          </a:ln>
        </p:spPr>
        <p:txBody>
          <a:bodyPr>
            <a:spAutoFit/>
          </a:bodyPr>
          <a:lstStyle/>
          <a:p>
            <a:r>
              <a:rPr lang="en-US" b="1"/>
              <a:t>Sharpening filter</a:t>
            </a:r>
          </a:p>
          <a:p>
            <a:pPr lvl="1">
              <a:buFontTx/>
              <a:buChar char="-"/>
            </a:pPr>
            <a:r>
              <a:rPr lang="en-US"/>
              <a:t> Accentuates differences with local average</a:t>
            </a:r>
          </a:p>
        </p:txBody>
      </p:sp>
      <p:pic>
        <p:nvPicPr>
          <p:cNvPr id="37897" name="Picture 45"/>
          <p:cNvPicPr>
            <a:picLocks noChangeAspect="1" noChangeArrowheads="1"/>
          </p:cNvPicPr>
          <p:nvPr/>
        </p:nvPicPr>
        <p:blipFill>
          <a:blip r:embed="rId6" cstate="print"/>
          <a:srcRect/>
          <a:stretch>
            <a:fillRect/>
          </a:stretch>
        </p:blipFill>
        <p:spPr bwMode="auto">
          <a:xfrm>
            <a:off x="8305801" y="2514601"/>
            <a:ext cx="1876425" cy="1876425"/>
          </a:xfrm>
          <a:prstGeom prst="rect">
            <a:avLst/>
          </a:prstGeom>
          <a:noFill/>
          <a:ln w="9525">
            <a:noFill/>
            <a:miter lim="800000"/>
            <a:headEnd/>
            <a:tailEnd/>
          </a:ln>
        </p:spPr>
      </p:pic>
      <p:sp>
        <p:nvSpPr>
          <p:cNvPr id="37898" name="Text Box 46"/>
          <p:cNvSpPr txBox="1">
            <a:spLocks noChangeArrowheads="1"/>
          </p:cNvSpPr>
          <p:nvPr/>
        </p:nvSpPr>
        <p:spPr bwMode="auto">
          <a:xfrm>
            <a:off x="8991601" y="6553201"/>
            <a:ext cx="1435649" cy="307777"/>
          </a:xfrm>
          <a:prstGeom prst="rect">
            <a:avLst/>
          </a:prstGeom>
          <a:noFill/>
          <a:ln w="9525">
            <a:noFill/>
            <a:miter lim="800000"/>
            <a:headEnd/>
            <a:tailEnd/>
          </a:ln>
        </p:spPr>
        <p:txBody>
          <a:bodyPr wrap="none">
            <a:spAutoFit/>
          </a:bodyPr>
          <a:lstStyle/>
          <a:p>
            <a:r>
              <a:rPr lang="en-US" sz="1400"/>
              <a:t>Source: D. Lowe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cstate="print"/>
          <a:srcRect t="18013"/>
          <a:stretch>
            <a:fillRect/>
          </a:stretch>
        </p:blipFill>
        <p:spPr bwMode="auto">
          <a:xfrm>
            <a:off x="2286001" y="1676400"/>
            <a:ext cx="7586663" cy="4356100"/>
          </a:xfrm>
          <a:prstGeom prst="rect">
            <a:avLst/>
          </a:prstGeom>
          <a:noFill/>
          <a:ln w="9525">
            <a:noFill/>
            <a:miter lim="800000"/>
            <a:headEnd/>
            <a:tailEnd/>
          </a:ln>
        </p:spPr>
      </p:pic>
      <p:sp>
        <p:nvSpPr>
          <p:cNvPr id="38915" name="Rectangle 3"/>
          <p:cNvSpPr>
            <a:spLocks noGrp="1" noChangeArrowheads="1"/>
          </p:cNvSpPr>
          <p:nvPr>
            <p:ph type="title"/>
          </p:nvPr>
        </p:nvSpPr>
        <p:spPr>
          <a:xfrm>
            <a:off x="838200" y="365125"/>
            <a:ext cx="10515600" cy="1325563"/>
          </a:xfrm>
        </p:spPr>
        <p:txBody>
          <a:bodyPr/>
          <a:lstStyle/>
          <a:p>
            <a:r>
              <a:rPr lang="en-US"/>
              <a:t>Sharpening</a:t>
            </a:r>
          </a:p>
        </p:txBody>
      </p:sp>
      <p:sp>
        <p:nvSpPr>
          <p:cNvPr id="3" name="Content Placeholder 2">
            <a:extLst>
              <a:ext uri="{FF2B5EF4-FFF2-40B4-BE49-F238E27FC236}">
                <a16:creationId xmlns:a16="http://schemas.microsoft.com/office/drawing/2014/main" id="{3810E093-0FD2-B488-D401-E87224B3C86C}"/>
              </a:ext>
            </a:extLst>
          </p:cNvPr>
          <p:cNvSpPr>
            <a:spLocks noGrp="1"/>
          </p:cNvSpPr>
          <p:nvPr>
            <p:ph idx="1"/>
          </p:nvPr>
        </p:nvSpPr>
        <p:spPr/>
        <p:txBody>
          <a:bodyPr/>
          <a:lstStyle/>
          <a:p>
            <a:endParaRPr lang="en-GB"/>
          </a:p>
        </p:txBody>
      </p:sp>
      <p:sp>
        <p:nvSpPr>
          <p:cNvPr id="38916" name="Text Box 5"/>
          <p:cNvSpPr txBox="1">
            <a:spLocks noChangeArrowheads="1"/>
          </p:cNvSpPr>
          <p:nvPr/>
        </p:nvSpPr>
        <p:spPr bwMode="auto">
          <a:xfrm>
            <a:off x="8991601" y="6553201"/>
            <a:ext cx="1435649" cy="307777"/>
          </a:xfrm>
          <a:prstGeom prst="rect">
            <a:avLst/>
          </a:prstGeom>
          <a:noFill/>
          <a:ln w="9525">
            <a:noFill/>
            <a:miter lim="800000"/>
            <a:headEnd/>
            <a:tailEnd/>
          </a:ln>
        </p:spPr>
        <p:txBody>
          <a:bodyPr wrap="none">
            <a:spAutoFit/>
          </a:bodyPr>
          <a:lstStyle/>
          <a:p>
            <a:r>
              <a:rPr lang="en-US" sz="1400"/>
              <a:t>Source: D. Lowe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2DE2F-B173-7894-EE59-35514308EE68}"/>
              </a:ext>
            </a:extLst>
          </p:cNvPr>
          <p:cNvSpPr>
            <a:spLocks noGrp="1"/>
          </p:cNvSpPr>
          <p:nvPr>
            <p:ph type="title"/>
          </p:nvPr>
        </p:nvSpPr>
        <p:spPr/>
        <p:txBody>
          <a:bodyPr/>
          <a:lstStyle/>
          <a:p>
            <a:r>
              <a:rPr lang="en-US" dirty="0"/>
              <a:t>Applications of Digital Image Processing (1)</a:t>
            </a:r>
            <a:endParaRPr lang="en-GB" dirty="0"/>
          </a:p>
        </p:txBody>
      </p:sp>
      <p:sp>
        <p:nvSpPr>
          <p:cNvPr id="3" name="Content Placeholder 2">
            <a:extLst>
              <a:ext uri="{FF2B5EF4-FFF2-40B4-BE49-F238E27FC236}">
                <a16:creationId xmlns:a16="http://schemas.microsoft.com/office/drawing/2014/main" id="{38F6A6F2-C069-89B7-0114-61E4E5D136EE}"/>
              </a:ext>
            </a:extLst>
          </p:cNvPr>
          <p:cNvSpPr>
            <a:spLocks noGrp="1"/>
          </p:cNvSpPr>
          <p:nvPr>
            <p:ph idx="1"/>
          </p:nvPr>
        </p:nvSpPr>
        <p:spPr/>
        <p:txBody>
          <a:bodyPr>
            <a:normAutofit fontScale="92500" lnSpcReduction="20000"/>
          </a:bodyPr>
          <a:lstStyle/>
          <a:p>
            <a:r>
              <a:rPr lang="en-GB" dirty="0"/>
              <a:t>Medical Imaging</a:t>
            </a:r>
          </a:p>
          <a:p>
            <a:pPr lvl="1"/>
            <a:r>
              <a:rPr lang="en-US" dirty="0"/>
              <a:t>MRI and CT Scans: Enhancing the clarity of MRI and CT scans for better diagnosis and treatment planning</a:t>
            </a:r>
          </a:p>
          <a:p>
            <a:pPr lvl="1"/>
            <a:r>
              <a:rPr lang="en-US" dirty="0"/>
              <a:t>X-Ray Imaging: Improving the quality and detail of X-ray images to detect fractures, tumors, and other anomalies</a:t>
            </a:r>
          </a:p>
          <a:p>
            <a:pPr lvl="1"/>
            <a:r>
              <a:rPr lang="en-US" dirty="0"/>
              <a:t>Ultrasound Imaging: Enhancing ultrasound images for more accurate visualization of internal organs and fetal development</a:t>
            </a:r>
            <a:endParaRPr lang="en-GB" dirty="0"/>
          </a:p>
          <a:p>
            <a:r>
              <a:rPr lang="en-US" dirty="0"/>
              <a:t>Remote Sensing</a:t>
            </a:r>
          </a:p>
          <a:p>
            <a:pPr lvl="1"/>
            <a:r>
              <a:rPr lang="en-US" dirty="0"/>
              <a:t>Satellite Imaging: Analyzing satellite images for applications like land use mapping and resource monitoring</a:t>
            </a:r>
          </a:p>
          <a:p>
            <a:pPr lvl="1"/>
            <a:r>
              <a:rPr lang="en-US" dirty="0"/>
              <a:t>Aerial Photography: Using drones and aircraft to capture high-resolution images for mapping and surveying</a:t>
            </a:r>
          </a:p>
          <a:p>
            <a:pPr lvl="1"/>
            <a:r>
              <a:rPr lang="en-US" dirty="0"/>
              <a:t>Environmental Monitoring: Monitoring environmental changes and natural disasters using image analysis</a:t>
            </a:r>
          </a:p>
        </p:txBody>
      </p:sp>
    </p:spTree>
    <p:extLst>
      <p:ext uri="{BB962C8B-B14F-4D97-AF65-F5344CB8AC3E}">
        <p14:creationId xmlns:p14="http://schemas.microsoft.com/office/powerpoint/2010/main" val="1893868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838200" y="365125"/>
            <a:ext cx="10515600" cy="1325563"/>
          </a:xfrm>
        </p:spPr>
        <p:txBody>
          <a:bodyPr/>
          <a:lstStyle/>
          <a:p>
            <a:r>
              <a:rPr lang="en-US"/>
              <a:t>Other filters</a:t>
            </a:r>
          </a:p>
        </p:txBody>
      </p:sp>
      <p:sp>
        <p:nvSpPr>
          <p:cNvPr id="3" name="Content Placeholder 2">
            <a:extLst>
              <a:ext uri="{FF2B5EF4-FFF2-40B4-BE49-F238E27FC236}">
                <a16:creationId xmlns:a16="http://schemas.microsoft.com/office/drawing/2014/main" id="{F44C0572-5D0A-D8D2-DB72-9056289CA22A}"/>
              </a:ext>
            </a:extLst>
          </p:cNvPr>
          <p:cNvSpPr>
            <a:spLocks noGrp="1"/>
          </p:cNvSpPr>
          <p:nvPr>
            <p:ph idx="1"/>
          </p:nvPr>
        </p:nvSpPr>
        <p:spPr/>
        <p:txBody>
          <a:bodyPr/>
          <a:lstStyle/>
          <a:p>
            <a:endParaRPr lang="en-GB"/>
          </a:p>
        </p:txBody>
      </p:sp>
      <p:grpSp>
        <p:nvGrpSpPr>
          <p:cNvPr id="39939" name="Group 5"/>
          <p:cNvGrpSpPr>
            <a:grpSpLocks noChangeAspect="1"/>
          </p:cNvGrpSpPr>
          <p:nvPr/>
        </p:nvGrpSpPr>
        <p:grpSpPr bwMode="auto">
          <a:xfrm>
            <a:off x="5410200" y="3200400"/>
            <a:ext cx="1390650" cy="1371600"/>
            <a:chOff x="144" y="144"/>
            <a:chExt cx="1152" cy="1136"/>
          </a:xfrm>
        </p:grpSpPr>
        <p:sp>
          <p:nvSpPr>
            <p:cNvPr id="39944"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39945"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39946"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39947"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-2</a:t>
              </a:r>
            </a:p>
          </p:txBody>
        </p:sp>
        <p:sp>
          <p:nvSpPr>
            <p:cNvPr id="39948"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39949"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2</a:t>
              </a:r>
            </a:p>
          </p:txBody>
        </p:sp>
        <p:sp>
          <p:nvSpPr>
            <p:cNvPr id="39950"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39951"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39952"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39953"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9954"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9955"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9956"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9957"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9958"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9959"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9960"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9940" name="Picture 4" descr="C:\Documents and Settings\Derek Hoiem\My Documents\Classes\Spring10 - Computer Vision\figs\einstein.jpg"/>
          <p:cNvPicPr>
            <a:picLocks noChangeAspect="1" noChangeArrowheads="1"/>
          </p:cNvPicPr>
          <p:nvPr/>
        </p:nvPicPr>
        <p:blipFill>
          <a:blip r:embed="rId2" cstate="print"/>
          <a:srcRect/>
          <a:stretch>
            <a:fillRect/>
          </a:stretch>
        </p:blipFill>
        <p:spPr bwMode="auto">
          <a:xfrm>
            <a:off x="1524001" y="1371600"/>
            <a:ext cx="3629025" cy="4648200"/>
          </a:xfrm>
          <a:prstGeom prst="rect">
            <a:avLst/>
          </a:prstGeom>
          <a:noFill/>
          <a:ln w="9525">
            <a:noFill/>
            <a:miter lim="800000"/>
            <a:headEnd/>
            <a:tailEnd/>
          </a:ln>
        </p:spPr>
      </p:pic>
      <p:pic>
        <p:nvPicPr>
          <p:cNvPr id="114693" name="Picture 5" descr="C:\Documents and Settings\Derek Hoiem\My Documents\Classes\Spring10 - Computer Vision\figs\einstein_sobel_v.png"/>
          <p:cNvPicPr>
            <a:picLocks noChangeAspect="1" noChangeArrowheads="1"/>
          </p:cNvPicPr>
          <p:nvPr/>
        </p:nvPicPr>
        <p:blipFill>
          <a:blip r:embed="rId3" cstate="print"/>
          <a:srcRect/>
          <a:stretch>
            <a:fillRect/>
          </a:stretch>
        </p:blipFill>
        <p:spPr bwMode="auto">
          <a:xfrm>
            <a:off x="7038976" y="1371600"/>
            <a:ext cx="3629025" cy="4648200"/>
          </a:xfrm>
          <a:prstGeom prst="rect">
            <a:avLst/>
          </a:prstGeom>
          <a:noFill/>
          <a:ln w="9525">
            <a:noFill/>
            <a:miter lim="800000"/>
            <a:headEnd/>
            <a:tailEnd/>
          </a:ln>
        </p:spPr>
      </p:pic>
      <p:sp>
        <p:nvSpPr>
          <p:cNvPr id="68" name="TextBox 67"/>
          <p:cNvSpPr txBox="1">
            <a:spLocks noChangeArrowheads="1"/>
          </p:cNvSpPr>
          <p:nvPr/>
        </p:nvSpPr>
        <p:spPr bwMode="auto">
          <a:xfrm>
            <a:off x="8001001" y="6019801"/>
            <a:ext cx="2009775" cy="708025"/>
          </a:xfrm>
          <a:prstGeom prst="rect">
            <a:avLst/>
          </a:prstGeom>
          <a:noFill/>
          <a:ln w="9525">
            <a:noFill/>
            <a:miter lim="800000"/>
            <a:headEnd/>
            <a:tailEnd/>
          </a:ln>
        </p:spPr>
        <p:txBody>
          <a:bodyPr wrap="none">
            <a:spAutoFit/>
          </a:bodyPr>
          <a:lstStyle/>
          <a:p>
            <a:pPr algn="ctr"/>
            <a:r>
              <a:rPr lang="en-US" sz="2000"/>
              <a:t>Vertical Edge</a:t>
            </a:r>
          </a:p>
          <a:p>
            <a:pPr algn="ctr"/>
            <a:r>
              <a:rPr lang="en-US" sz="2000"/>
              <a:t>(absolute value)</a:t>
            </a:r>
          </a:p>
        </p:txBody>
      </p:sp>
      <p:sp>
        <p:nvSpPr>
          <p:cNvPr id="69" name="TextBox 68"/>
          <p:cNvSpPr txBox="1">
            <a:spLocks noChangeArrowheads="1"/>
          </p:cNvSpPr>
          <p:nvPr/>
        </p:nvSpPr>
        <p:spPr bwMode="auto">
          <a:xfrm>
            <a:off x="5702300" y="4648200"/>
            <a:ext cx="774700" cy="369888"/>
          </a:xfrm>
          <a:prstGeom prst="rect">
            <a:avLst/>
          </a:prstGeom>
          <a:noFill/>
          <a:ln w="9525">
            <a:noFill/>
            <a:miter lim="800000"/>
            <a:headEnd/>
            <a:tailEnd/>
          </a:ln>
        </p:spPr>
        <p:txBody>
          <a:bodyPr wrap="none">
            <a:spAutoFit/>
          </a:bodyPr>
          <a:lstStyle/>
          <a:p>
            <a:r>
              <a:rPr lang="en-US"/>
              <a:t>Sobel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6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t>Other filters</a:t>
            </a:r>
          </a:p>
        </p:txBody>
      </p:sp>
      <p:grpSp>
        <p:nvGrpSpPr>
          <p:cNvPr id="40963" name="Group 5"/>
          <p:cNvGrpSpPr>
            <a:grpSpLocks noChangeAspect="1"/>
          </p:cNvGrpSpPr>
          <p:nvPr/>
        </p:nvGrpSpPr>
        <p:grpSpPr bwMode="auto">
          <a:xfrm>
            <a:off x="5410200" y="3211513"/>
            <a:ext cx="1390650" cy="1371600"/>
            <a:chOff x="144" y="144"/>
            <a:chExt cx="1152" cy="1136"/>
          </a:xfrm>
        </p:grpSpPr>
        <p:sp>
          <p:nvSpPr>
            <p:cNvPr id="40969"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40970"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-2</a:t>
              </a:r>
            </a:p>
          </p:txBody>
        </p:sp>
        <p:sp>
          <p:nvSpPr>
            <p:cNvPr id="40971"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40972"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40973"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40974"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40975"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40976"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2</a:t>
              </a:r>
            </a:p>
          </p:txBody>
        </p:sp>
        <p:sp>
          <p:nvSpPr>
            <p:cNvPr id="40977"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1</a:t>
              </a:r>
            </a:p>
          </p:txBody>
        </p:sp>
        <p:sp>
          <p:nvSpPr>
            <p:cNvPr id="40978"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0979"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0980"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0981"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0982"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40983"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40984"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40985"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67" name="TextBox 66"/>
          <p:cNvSpPr txBox="1">
            <a:spLocks noChangeArrowheads="1"/>
          </p:cNvSpPr>
          <p:nvPr/>
        </p:nvSpPr>
        <p:spPr bwMode="auto">
          <a:xfrm>
            <a:off x="8001001" y="6019801"/>
            <a:ext cx="2009775" cy="708025"/>
          </a:xfrm>
          <a:prstGeom prst="rect">
            <a:avLst/>
          </a:prstGeom>
          <a:noFill/>
          <a:ln w="9525">
            <a:noFill/>
            <a:miter lim="800000"/>
            <a:headEnd/>
            <a:tailEnd/>
          </a:ln>
        </p:spPr>
        <p:txBody>
          <a:bodyPr wrap="none">
            <a:spAutoFit/>
          </a:bodyPr>
          <a:lstStyle/>
          <a:p>
            <a:pPr algn="ctr"/>
            <a:r>
              <a:rPr lang="en-US" sz="2000"/>
              <a:t>Horizontal Edge</a:t>
            </a:r>
          </a:p>
          <a:p>
            <a:pPr algn="ctr"/>
            <a:r>
              <a:rPr lang="en-US" sz="2000"/>
              <a:t>(absolute value)</a:t>
            </a:r>
          </a:p>
        </p:txBody>
      </p:sp>
      <p:pic>
        <p:nvPicPr>
          <p:cNvPr id="40965" name="Picture 4" descr="C:\Documents and Settings\Derek Hoiem\My Documents\Classes\Spring10 - Computer Vision\figs\einstein.jpg"/>
          <p:cNvPicPr>
            <a:picLocks noChangeAspect="1" noChangeArrowheads="1"/>
          </p:cNvPicPr>
          <p:nvPr/>
        </p:nvPicPr>
        <p:blipFill>
          <a:blip r:embed="rId3" cstate="print"/>
          <a:srcRect/>
          <a:stretch>
            <a:fillRect/>
          </a:stretch>
        </p:blipFill>
        <p:spPr bwMode="auto">
          <a:xfrm>
            <a:off x="1524001" y="1371600"/>
            <a:ext cx="3629025" cy="4648200"/>
          </a:xfrm>
          <a:prstGeom prst="rect">
            <a:avLst/>
          </a:prstGeom>
          <a:noFill/>
          <a:ln w="9525">
            <a:noFill/>
            <a:miter lim="800000"/>
            <a:headEnd/>
            <a:tailEnd/>
          </a:ln>
        </p:spPr>
      </p:pic>
      <p:pic>
        <p:nvPicPr>
          <p:cNvPr id="195587" name="Picture 3" descr="C:\Documents and Settings\Derek Hoiem\My Documents\Classes\Spring10 - Computer Vision\figs\einstein_sobel_h.png"/>
          <p:cNvPicPr>
            <a:picLocks noChangeAspect="1" noChangeArrowheads="1"/>
          </p:cNvPicPr>
          <p:nvPr/>
        </p:nvPicPr>
        <p:blipFill>
          <a:blip r:embed="rId4" cstate="print"/>
          <a:srcRect/>
          <a:stretch>
            <a:fillRect/>
          </a:stretch>
        </p:blipFill>
        <p:spPr bwMode="auto">
          <a:xfrm>
            <a:off x="7038976" y="1371600"/>
            <a:ext cx="3629025" cy="4648200"/>
          </a:xfrm>
          <a:prstGeom prst="rect">
            <a:avLst/>
          </a:prstGeom>
          <a:noFill/>
          <a:ln w="9525">
            <a:noFill/>
            <a:miter lim="800000"/>
            <a:headEnd/>
            <a:tailEnd/>
          </a:ln>
        </p:spPr>
      </p:pic>
      <p:sp>
        <p:nvSpPr>
          <p:cNvPr id="49" name="TextBox 48"/>
          <p:cNvSpPr txBox="1">
            <a:spLocks noChangeArrowheads="1"/>
          </p:cNvSpPr>
          <p:nvPr/>
        </p:nvSpPr>
        <p:spPr bwMode="auto">
          <a:xfrm>
            <a:off x="5702300" y="4659314"/>
            <a:ext cx="774700" cy="369887"/>
          </a:xfrm>
          <a:prstGeom prst="rect">
            <a:avLst/>
          </a:prstGeom>
          <a:noFill/>
          <a:ln w="9525">
            <a:noFill/>
            <a:miter lim="800000"/>
            <a:headEnd/>
            <a:tailEnd/>
          </a:ln>
        </p:spPr>
        <p:txBody>
          <a:bodyPr wrap="none">
            <a:spAutoFit/>
          </a:bodyPr>
          <a:lstStyle/>
          <a:p>
            <a:r>
              <a:rPr lang="en-US"/>
              <a:t>Sobel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55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Basic gradient filters</a:t>
            </a:r>
          </a:p>
        </p:txBody>
      </p:sp>
      <p:sp>
        <p:nvSpPr>
          <p:cNvPr id="41" name="Content Placeholder 40">
            <a:extLst>
              <a:ext uri="{FF2B5EF4-FFF2-40B4-BE49-F238E27FC236}">
                <a16:creationId xmlns:a16="http://schemas.microsoft.com/office/drawing/2014/main" id="{82E0C08B-E67F-DC37-E10E-6667B2C1DFA6}"/>
              </a:ext>
            </a:extLst>
          </p:cNvPr>
          <p:cNvSpPr>
            <a:spLocks noGrp="1"/>
          </p:cNvSpPr>
          <p:nvPr>
            <p:ph idx="1"/>
          </p:nvPr>
        </p:nvSpPr>
        <p:spPr/>
        <p:txBody>
          <a:bodyPr/>
          <a:lstStyle/>
          <a:p>
            <a:endParaRPr lang="en-GB"/>
          </a:p>
        </p:txBody>
      </p:sp>
      <p:grpSp>
        <p:nvGrpSpPr>
          <p:cNvPr id="4" name="Group 5"/>
          <p:cNvGrpSpPr>
            <a:grpSpLocks noChangeAspect="1"/>
          </p:cNvGrpSpPr>
          <p:nvPr/>
        </p:nvGrpSpPr>
        <p:grpSpPr bwMode="auto">
          <a:xfrm>
            <a:off x="3597275" y="3124200"/>
            <a:ext cx="1390650" cy="1371600"/>
            <a:chOff x="144" y="144"/>
            <a:chExt cx="1152" cy="1136"/>
          </a:xfrm>
        </p:grpSpPr>
        <p:sp>
          <p:nvSpPr>
            <p:cNvPr id="5"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6"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7"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8"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9"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10"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11"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12"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13"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14"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5"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6"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17"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18"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19"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0"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1"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grpSp>
        <p:nvGrpSpPr>
          <p:cNvPr id="22" name="Group 5"/>
          <p:cNvGrpSpPr>
            <a:grpSpLocks noChangeAspect="1"/>
          </p:cNvGrpSpPr>
          <p:nvPr/>
        </p:nvGrpSpPr>
        <p:grpSpPr bwMode="auto">
          <a:xfrm>
            <a:off x="6572989" y="3094463"/>
            <a:ext cx="1390650" cy="1371600"/>
            <a:chOff x="144" y="144"/>
            <a:chExt cx="1152" cy="1136"/>
          </a:xfrm>
        </p:grpSpPr>
        <p:sp>
          <p:nvSpPr>
            <p:cNvPr id="23"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24"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25"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26"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27"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28"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a:t>0</a:t>
              </a:r>
            </a:p>
          </p:txBody>
        </p:sp>
        <p:sp>
          <p:nvSpPr>
            <p:cNvPr id="29"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30"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31"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32"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3"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4"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5"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6"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7"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8"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9"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grpSp>
        <p:nvGrpSpPr>
          <p:cNvPr id="40" name="Group 5"/>
          <p:cNvGrpSpPr>
            <a:grpSpLocks noChangeAspect="1"/>
          </p:cNvGrpSpPr>
          <p:nvPr/>
        </p:nvGrpSpPr>
        <p:grpSpPr bwMode="auto">
          <a:xfrm>
            <a:off x="3597275" y="5105804"/>
            <a:ext cx="1390650" cy="456395"/>
            <a:chOff x="144" y="523"/>
            <a:chExt cx="1152" cy="378"/>
          </a:xfrm>
        </p:grpSpPr>
        <p:sp>
          <p:nvSpPr>
            <p:cNvPr id="44"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45"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46"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50" name="Line 15"/>
            <p:cNvSpPr>
              <a:spLocks noChangeShapeType="1"/>
            </p:cNvSpPr>
            <p:nvPr/>
          </p:nvSpPr>
          <p:spPr bwMode="auto">
            <a:xfrm>
              <a:off x="144" y="523"/>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51"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52"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53" name="Line 18"/>
            <p:cNvSpPr>
              <a:spLocks noChangeShapeType="1"/>
            </p:cNvSpPr>
            <p:nvPr/>
          </p:nvSpPr>
          <p:spPr bwMode="auto">
            <a:xfrm flipV="1">
              <a:off x="165" y="901"/>
              <a:ext cx="1131" cy="0"/>
            </a:xfrm>
            <a:prstGeom prst="line">
              <a:avLst/>
            </a:prstGeom>
            <a:noFill/>
            <a:ln w="28575" cap="sq">
              <a:solidFill>
                <a:schemeClr val="tx1"/>
              </a:solidFill>
              <a:round/>
              <a:headEnd/>
              <a:tailEnd/>
            </a:ln>
          </p:spPr>
          <p:txBody>
            <a:bodyPr lIns="0" tIns="0" rIns="0" bIns="0" anchor="ctr" anchorCtr="1"/>
            <a:lstStyle/>
            <a:p>
              <a:endParaRPr lang="en-US"/>
            </a:p>
          </p:txBody>
        </p:sp>
        <p:sp>
          <p:nvSpPr>
            <p:cNvPr id="54" name="Line 19"/>
            <p:cNvSpPr>
              <a:spLocks noChangeShapeType="1"/>
            </p:cNvSpPr>
            <p:nvPr/>
          </p:nvSpPr>
          <p:spPr bwMode="auto">
            <a:xfrm>
              <a:off x="152" y="523"/>
              <a:ext cx="0" cy="378"/>
            </a:xfrm>
            <a:prstGeom prst="line">
              <a:avLst/>
            </a:prstGeom>
            <a:noFill/>
            <a:ln w="28575" cap="sq">
              <a:solidFill>
                <a:schemeClr val="tx1"/>
              </a:solidFill>
              <a:round/>
              <a:headEnd/>
              <a:tailEnd/>
            </a:ln>
          </p:spPr>
          <p:txBody>
            <a:bodyPr lIns="0" tIns="0" rIns="0" bIns="0" anchor="ctr" anchorCtr="1"/>
            <a:lstStyle/>
            <a:p>
              <a:endParaRPr lang="en-US"/>
            </a:p>
          </p:txBody>
        </p:sp>
        <p:sp>
          <p:nvSpPr>
            <p:cNvPr id="55" name="Line 20"/>
            <p:cNvSpPr>
              <a:spLocks noChangeShapeType="1"/>
            </p:cNvSpPr>
            <p:nvPr/>
          </p:nvSpPr>
          <p:spPr bwMode="auto">
            <a:xfrm>
              <a:off x="528" y="523"/>
              <a:ext cx="0" cy="378"/>
            </a:xfrm>
            <a:prstGeom prst="line">
              <a:avLst/>
            </a:prstGeom>
            <a:noFill/>
            <a:ln w="12700">
              <a:solidFill>
                <a:schemeClr val="tx1"/>
              </a:solidFill>
              <a:round/>
              <a:headEnd/>
              <a:tailEnd/>
            </a:ln>
          </p:spPr>
          <p:txBody>
            <a:bodyPr lIns="0" tIns="0" rIns="0" bIns="0" anchor="ctr" anchorCtr="1"/>
            <a:lstStyle/>
            <a:p>
              <a:endParaRPr lang="en-US"/>
            </a:p>
          </p:txBody>
        </p:sp>
        <p:sp>
          <p:nvSpPr>
            <p:cNvPr id="56" name="Line 21"/>
            <p:cNvSpPr>
              <a:spLocks noChangeShapeType="1"/>
            </p:cNvSpPr>
            <p:nvPr/>
          </p:nvSpPr>
          <p:spPr bwMode="auto">
            <a:xfrm>
              <a:off x="912" y="523"/>
              <a:ext cx="0" cy="378"/>
            </a:xfrm>
            <a:prstGeom prst="line">
              <a:avLst/>
            </a:prstGeom>
            <a:noFill/>
            <a:ln w="12700">
              <a:solidFill>
                <a:schemeClr val="tx1"/>
              </a:solidFill>
              <a:round/>
              <a:headEnd/>
              <a:tailEnd/>
            </a:ln>
          </p:spPr>
          <p:txBody>
            <a:bodyPr lIns="0" tIns="0" rIns="0" bIns="0" anchor="ctr" anchorCtr="1"/>
            <a:lstStyle/>
            <a:p>
              <a:endParaRPr lang="en-US"/>
            </a:p>
          </p:txBody>
        </p:sp>
        <p:sp>
          <p:nvSpPr>
            <p:cNvPr id="57" name="Line 22"/>
            <p:cNvSpPr>
              <a:spLocks noChangeShapeType="1"/>
            </p:cNvSpPr>
            <p:nvPr/>
          </p:nvSpPr>
          <p:spPr bwMode="auto">
            <a:xfrm>
              <a:off x="1296" y="523"/>
              <a:ext cx="0" cy="378"/>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58" name="TextBox 57"/>
          <p:cNvSpPr txBox="1"/>
          <p:nvPr/>
        </p:nvSpPr>
        <p:spPr>
          <a:xfrm>
            <a:off x="4097675" y="4600303"/>
            <a:ext cx="389850" cy="369332"/>
          </a:xfrm>
          <a:prstGeom prst="rect">
            <a:avLst/>
          </a:prstGeom>
          <a:noFill/>
        </p:spPr>
        <p:txBody>
          <a:bodyPr wrap="none" rtlCol="0">
            <a:spAutoFit/>
          </a:bodyPr>
          <a:lstStyle/>
          <a:p>
            <a:r>
              <a:rPr lang="en-US" dirty="0"/>
              <a:t>or</a:t>
            </a:r>
          </a:p>
        </p:txBody>
      </p:sp>
      <p:sp>
        <p:nvSpPr>
          <p:cNvPr id="59" name="TextBox 58"/>
          <p:cNvSpPr txBox="1"/>
          <p:nvPr/>
        </p:nvSpPr>
        <p:spPr>
          <a:xfrm>
            <a:off x="3187919" y="2657962"/>
            <a:ext cx="2172390" cy="369332"/>
          </a:xfrm>
          <a:prstGeom prst="rect">
            <a:avLst/>
          </a:prstGeom>
          <a:noFill/>
        </p:spPr>
        <p:txBody>
          <a:bodyPr wrap="none" rtlCol="0">
            <a:spAutoFit/>
          </a:bodyPr>
          <a:lstStyle/>
          <a:p>
            <a:r>
              <a:rPr lang="en-US" dirty="0"/>
              <a:t>Horizontal Gradient</a:t>
            </a:r>
          </a:p>
        </p:txBody>
      </p:sp>
      <p:sp>
        <p:nvSpPr>
          <p:cNvPr id="60" name="TextBox 59"/>
          <p:cNvSpPr txBox="1"/>
          <p:nvPr/>
        </p:nvSpPr>
        <p:spPr>
          <a:xfrm>
            <a:off x="7150205" y="2657962"/>
            <a:ext cx="1853008" cy="369332"/>
          </a:xfrm>
          <a:prstGeom prst="rect">
            <a:avLst/>
          </a:prstGeom>
          <a:noFill/>
        </p:spPr>
        <p:txBody>
          <a:bodyPr wrap="none" rtlCol="0">
            <a:spAutoFit/>
          </a:bodyPr>
          <a:lstStyle/>
          <a:p>
            <a:r>
              <a:rPr lang="en-US" dirty="0"/>
              <a:t>Vertical Gradient</a:t>
            </a:r>
          </a:p>
        </p:txBody>
      </p:sp>
      <p:grpSp>
        <p:nvGrpSpPr>
          <p:cNvPr id="61" name="Group 5"/>
          <p:cNvGrpSpPr>
            <a:grpSpLocks noChangeAspect="1"/>
          </p:cNvGrpSpPr>
          <p:nvPr/>
        </p:nvGrpSpPr>
        <p:grpSpPr bwMode="auto">
          <a:xfrm rot="5400000">
            <a:off x="8396503" y="3519214"/>
            <a:ext cx="1390650" cy="463639"/>
            <a:chOff x="144" y="520"/>
            <a:chExt cx="1152" cy="384"/>
          </a:xfrm>
        </p:grpSpPr>
        <p:sp>
          <p:nvSpPr>
            <p:cNvPr id="62" name="Rectangle 9"/>
            <p:cNvSpPr>
              <a:spLocks noChangeArrowheads="1"/>
            </p:cNvSpPr>
            <p:nvPr/>
          </p:nvSpPr>
          <p:spPr bwMode="auto">
            <a:xfrm rot="16200000">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63" name="Rectangle 10"/>
            <p:cNvSpPr>
              <a:spLocks noChangeArrowheads="1"/>
            </p:cNvSpPr>
            <p:nvPr/>
          </p:nvSpPr>
          <p:spPr bwMode="auto">
            <a:xfrm rot="16200000">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0</a:t>
              </a:r>
            </a:p>
          </p:txBody>
        </p:sp>
        <p:sp>
          <p:nvSpPr>
            <p:cNvPr id="64" name="Rectangle 11"/>
            <p:cNvSpPr>
              <a:spLocks noChangeArrowheads="1"/>
            </p:cNvSpPr>
            <p:nvPr/>
          </p:nvSpPr>
          <p:spPr bwMode="auto">
            <a:xfrm rot="16200000">
              <a:off x="157"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2000" dirty="0"/>
                <a:t>-1</a:t>
              </a:r>
            </a:p>
          </p:txBody>
        </p:sp>
        <p:sp>
          <p:nvSpPr>
            <p:cNvPr id="65" name="Line 15"/>
            <p:cNvSpPr>
              <a:spLocks noChangeShapeType="1"/>
            </p:cNvSpPr>
            <p:nvPr/>
          </p:nvSpPr>
          <p:spPr bwMode="auto">
            <a:xfrm>
              <a:off x="144" y="523"/>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6"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7"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8" name="Line 18"/>
            <p:cNvSpPr>
              <a:spLocks noChangeShapeType="1"/>
            </p:cNvSpPr>
            <p:nvPr/>
          </p:nvSpPr>
          <p:spPr bwMode="auto">
            <a:xfrm flipV="1">
              <a:off x="165" y="901"/>
              <a:ext cx="1131" cy="0"/>
            </a:xfrm>
            <a:prstGeom prst="line">
              <a:avLst/>
            </a:prstGeom>
            <a:noFill/>
            <a:ln w="28575" cap="sq">
              <a:solidFill>
                <a:schemeClr val="tx1"/>
              </a:solidFill>
              <a:round/>
              <a:headEnd/>
              <a:tailEnd/>
            </a:ln>
          </p:spPr>
          <p:txBody>
            <a:bodyPr lIns="0" tIns="0" rIns="0" bIns="0" anchor="ctr" anchorCtr="1"/>
            <a:lstStyle/>
            <a:p>
              <a:endParaRPr lang="en-US"/>
            </a:p>
          </p:txBody>
        </p:sp>
        <p:sp>
          <p:nvSpPr>
            <p:cNvPr id="69" name="Line 19"/>
            <p:cNvSpPr>
              <a:spLocks noChangeShapeType="1"/>
            </p:cNvSpPr>
            <p:nvPr/>
          </p:nvSpPr>
          <p:spPr bwMode="auto">
            <a:xfrm>
              <a:off x="152" y="523"/>
              <a:ext cx="0" cy="378"/>
            </a:xfrm>
            <a:prstGeom prst="line">
              <a:avLst/>
            </a:prstGeom>
            <a:noFill/>
            <a:ln w="28575" cap="sq">
              <a:solidFill>
                <a:schemeClr val="tx1"/>
              </a:solidFill>
              <a:round/>
              <a:headEnd/>
              <a:tailEnd/>
            </a:ln>
          </p:spPr>
          <p:txBody>
            <a:bodyPr lIns="0" tIns="0" rIns="0" bIns="0" anchor="ctr" anchorCtr="1"/>
            <a:lstStyle/>
            <a:p>
              <a:endParaRPr lang="en-US"/>
            </a:p>
          </p:txBody>
        </p:sp>
        <p:sp>
          <p:nvSpPr>
            <p:cNvPr id="70" name="Line 20"/>
            <p:cNvSpPr>
              <a:spLocks noChangeShapeType="1"/>
            </p:cNvSpPr>
            <p:nvPr/>
          </p:nvSpPr>
          <p:spPr bwMode="auto">
            <a:xfrm>
              <a:off x="528" y="523"/>
              <a:ext cx="0" cy="378"/>
            </a:xfrm>
            <a:prstGeom prst="line">
              <a:avLst/>
            </a:prstGeom>
            <a:noFill/>
            <a:ln w="12700">
              <a:solidFill>
                <a:schemeClr val="tx1"/>
              </a:solidFill>
              <a:round/>
              <a:headEnd/>
              <a:tailEnd/>
            </a:ln>
          </p:spPr>
          <p:txBody>
            <a:bodyPr lIns="0" tIns="0" rIns="0" bIns="0" anchor="ctr" anchorCtr="1"/>
            <a:lstStyle/>
            <a:p>
              <a:endParaRPr lang="en-US"/>
            </a:p>
          </p:txBody>
        </p:sp>
        <p:sp>
          <p:nvSpPr>
            <p:cNvPr id="71" name="Line 21"/>
            <p:cNvSpPr>
              <a:spLocks noChangeShapeType="1"/>
            </p:cNvSpPr>
            <p:nvPr/>
          </p:nvSpPr>
          <p:spPr bwMode="auto">
            <a:xfrm>
              <a:off x="912" y="523"/>
              <a:ext cx="0" cy="378"/>
            </a:xfrm>
            <a:prstGeom prst="line">
              <a:avLst/>
            </a:prstGeom>
            <a:noFill/>
            <a:ln w="12700">
              <a:solidFill>
                <a:schemeClr val="tx1"/>
              </a:solidFill>
              <a:round/>
              <a:headEnd/>
              <a:tailEnd/>
            </a:ln>
          </p:spPr>
          <p:txBody>
            <a:bodyPr lIns="0" tIns="0" rIns="0" bIns="0" anchor="ctr" anchorCtr="1"/>
            <a:lstStyle/>
            <a:p>
              <a:endParaRPr lang="en-US"/>
            </a:p>
          </p:txBody>
        </p:sp>
        <p:sp>
          <p:nvSpPr>
            <p:cNvPr id="72" name="Line 22"/>
            <p:cNvSpPr>
              <a:spLocks noChangeShapeType="1"/>
            </p:cNvSpPr>
            <p:nvPr/>
          </p:nvSpPr>
          <p:spPr bwMode="auto">
            <a:xfrm>
              <a:off x="1296" y="523"/>
              <a:ext cx="0" cy="378"/>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73" name="TextBox 72"/>
          <p:cNvSpPr txBox="1"/>
          <p:nvPr/>
        </p:nvSpPr>
        <p:spPr>
          <a:xfrm>
            <a:off x="8277611" y="3531329"/>
            <a:ext cx="389850" cy="369332"/>
          </a:xfrm>
          <a:prstGeom prst="rect">
            <a:avLst/>
          </a:prstGeom>
          <a:noFill/>
        </p:spPr>
        <p:txBody>
          <a:bodyPr wrap="none" rtlCol="0">
            <a:spAutoFit/>
          </a:bodyPr>
          <a:lstStyle/>
          <a:p>
            <a:r>
              <a:rPr lang="en-US" dirty="0"/>
              <a:t>or</a:t>
            </a:r>
          </a:p>
        </p:txBody>
      </p:sp>
    </p:spTree>
    <p:extLst>
      <p:ext uri="{BB962C8B-B14F-4D97-AF65-F5344CB8AC3E}">
        <p14:creationId xmlns:p14="http://schemas.microsoft.com/office/powerpoint/2010/main" val="2829640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ABEA-44AC-4B5D-B25B-93ACDF1BD713}"/>
              </a:ext>
            </a:extLst>
          </p:cNvPr>
          <p:cNvSpPr>
            <a:spLocks noGrp="1"/>
          </p:cNvSpPr>
          <p:nvPr>
            <p:ph type="title"/>
          </p:nvPr>
        </p:nvSpPr>
        <p:spPr>
          <a:xfrm>
            <a:off x="838200" y="365125"/>
            <a:ext cx="10515600" cy="1325563"/>
          </a:xfrm>
        </p:spPr>
        <p:txBody>
          <a:bodyPr/>
          <a:lstStyle/>
          <a:p>
            <a:r>
              <a:rPr lang="en-US" dirty="0"/>
              <a:t>Effect of filter size</a:t>
            </a:r>
          </a:p>
        </p:txBody>
      </p:sp>
      <p:sp>
        <p:nvSpPr>
          <p:cNvPr id="6" name="Content Placeholder 5">
            <a:extLst>
              <a:ext uri="{FF2B5EF4-FFF2-40B4-BE49-F238E27FC236}">
                <a16:creationId xmlns:a16="http://schemas.microsoft.com/office/drawing/2014/main" id="{D99D3BD5-814A-EA07-8911-31F90154268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5F8E9884-3EFB-4937-89E0-A2DB14661AB6}"/>
              </a:ext>
            </a:extLst>
          </p:cNvPr>
          <p:cNvPicPr>
            <a:picLocks noChangeAspect="1"/>
          </p:cNvPicPr>
          <p:nvPr/>
        </p:nvPicPr>
        <p:blipFill>
          <a:blip r:embed="rId2"/>
          <a:stretch>
            <a:fillRect/>
          </a:stretch>
        </p:blipFill>
        <p:spPr>
          <a:xfrm>
            <a:off x="2438401" y="1752601"/>
            <a:ext cx="7112643" cy="3123797"/>
          </a:xfrm>
          <a:prstGeom prst="rect">
            <a:avLst/>
          </a:prstGeom>
        </p:spPr>
      </p:pic>
    </p:spTree>
    <p:extLst>
      <p:ext uri="{BB962C8B-B14F-4D97-AF65-F5344CB8AC3E}">
        <p14:creationId xmlns:p14="http://schemas.microsoft.com/office/powerpoint/2010/main" val="1494836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r>
              <a:rPr lang="en-US" dirty="0"/>
              <a:t>2D Convolution (Image Filtering)</a:t>
            </a:r>
          </a:p>
        </p:txBody>
      </p:sp>
      <p:sp>
        <p:nvSpPr>
          <p:cNvPr id="11269" name="Content Placeholder 2"/>
          <p:cNvSpPr>
            <a:spLocks noGrp="1"/>
          </p:cNvSpPr>
          <p:nvPr>
            <p:ph idx="1"/>
          </p:nvPr>
        </p:nvSpPr>
        <p:spPr/>
        <p:txBody>
          <a:bodyPr>
            <a:normAutofit lnSpcReduction="10000"/>
          </a:bodyPr>
          <a:lstStyle/>
          <a:p>
            <a:r>
              <a:rPr lang="en-US" dirty="0"/>
              <a:t>Applying linear filters: Convolution</a:t>
            </a:r>
          </a:p>
          <a:p>
            <a:r>
              <a:rPr lang="en-US" dirty="0"/>
              <a:t>Filter matrix (</a:t>
            </a:r>
            <a:r>
              <a:rPr lang="en-US" i="1" dirty="0"/>
              <a:t>H</a:t>
            </a:r>
            <a:r>
              <a:rPr lang="en-US" dirty="0"/>
              <a:t>) moves over each pixel in original image (</a:t>
            </a:r>
            <a:r>
              <a:rPr lang="en-US" i="1" dirty="0"/>
              <a:t>I</a:t>
            </a:r>
            <a:r>
              <a:rPr lang="en-US" dirty="0"/>
              <a:t>) to compute corresponding pixel in new image (</a:t>
            </a:r>
            <a:r>
              <a:rPr lang="en-US" i="1" dirty="0"/>
              <a:t>I’</a:t>
            </a:r>
            <a:r>
              <a:rPr lang="en-US" dirty="0"/>
              <a:t>)</a:t>
            </a:r>
          </a:p>
          <a:p>
            <a:r>
              <a:rPr lang="en-US" dirty="0"/>
              <a:t>Images can be filtered with various low-pass filters(LPF), high-pass filters(HPF) etc. </a:t>
            </a:r>
          </a:p>
          <a:p>
            <a:r>
              <a:rPr lang="en-US" dirty="0"/>
              <a:t>LPF helps in removing noises, blurring the images etc.</a:t>
            </a:r>
          </a:p>
          <a:p>
            <a:r>
              <a:rPr lang="en-US" dirty="0"/>
              <a:t>HPF filters helps in finding edges in the images</a:t>
            </a:r>
          </a:p>
          <a:p>
            <a:r>
              <a:rPr lang="en-US" dirty="0"/>
              <a:t>OpenCV provides a function cv2.filter2D() to convolve a kernel with an image</a:t>
            </a:r>
          </a:p>
          <a:p>
            <a:pPr lvl="1"/>
            <a:r>
              <a:rPr lang="da-DK" dirty="0"/>
              <a:t>dst = cv2.filter2D(img,-1,kernel)</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E9DCE-74BB-4D74-9206-4F04E1D37C3E}"/>
              </a:ext>
            </a:extLst>
          </p:cNvPr>
          <p:cNvSpPr>
            <a:spLocks noGrp="1"/>
          </p:cNvSpPr>
          <p:nvPr>
            <p:ph type="title"/>
          </p:nvPr>
        </p:nvSpPr>
        <p:spPr>
          <a:xfrm>
            <a:off x="838200" y="365125"/>
            <a:ext cx="10515600" cy="1325563"/>
          </a:xfrm>
        </p:spPr>
        <p:txBody>
          <a:bodyPr/>
          <a:lstStyle/>
          <a:p>
            <a:r>
              <a:rPr lang="en-US" dirty="0"/>
              <a:t>2D Convolution (Image Filtering)</a:t>
            </a:r>
          </a:p>
        </p:txBody>
      </p:sp>
      <p:sp>
        <p:nvSpPr>
          <p:cNvPr id="3" name="Content Placeholder 2">
            <a:extLst>
              <a:ext uri="{FF2B5EF4-FFF2-40B4-BE49-F238E27FC236}">
                <a16:creationId xmlns:a16="http://schemas.microsoft.com/office/drawing/2014/main" id="{4C5CC8AA-7FE5-4552-8080-4B5C9242B314}"/>
              </a:ext>
            </a:extLst>
          </p:cNvPr>
          <p:cNvSpPr>
            <a:spLocks noGrp="1"/>
          </p:cNvSpPr>
          <p:nvPr>
            <p:ph idx="1"/>
          </p:nvPr>
        </p:nvSpPr>
        <p:spPr>
          <a:xfrm>
            <a:off x="838200" y="1825625"/>
            <a:ext cx="10515600" cy="4351338"/>
          </a:xfrm>
        </p:spPr>
        <p:txBody>
          <a:bodyPr/>
          <a:lstStyle/>
          <a:p>
            <a:r>
              <a:rPr lang="en-US" dirty="0"/>
              <a:t>Applying a filter as described called linear convolution</a:t>
            </a:r>
          </a:p>
          <a:p>
            <a:r>
              <a:rPr lang="en-US" dirty="0"/>
              <a:t>For discrete 2D signal, convolution defined as:</a:t>
            </a:r>
          </a:p>
        </p:txBody>
      </p:sp>
      <p:pic>
        <p:nvPicPr>
          <p:cNvPr id="4" name="Picture 3">
            <a:extLst>
              <a:ext uri="{FF2B5EF4-FFF2-40B4-BE49-F238E27FC236}">
                <a16:creationId xmlns:a16="http://schemas.microsoft.com/office/drawing/2014/main" id="{C904DC66-E686-43B4-A5BF-0C210DE32702}"/>
              </a:ext>
            </a:extLst>
          </p:cNvPr>
          <p:cNvPicPr>
            <a:picLocks noChangeAspect="1"/>
          </p:cNvPicPr>
          <p:nvPr/>
        </p:nvPicPr>
        <p:blipFill>
          <a:blip r:embed="rId2"/>
          <a:stretch>
            <a:fillRect/>
          </a:stretch>
        </p:blipFill>
        <p:spPr>
          <a:xfrm>
            <a:off x="3962400" y="2708282"/>
            <a:ext cx="4114800" cy="720719"/>
          </a:xfrm>
          <a:prstGeom prst="rect">
            <a:avLst/>
          </a:prstGeom>
        </p:spPr>
      </p:pic>
      <p:pic>
        <p:nvPicPr>
          <p:cNvPr id="5" name="Picture 4">
            <a:extLst>
              <a:ext uri="{FF2B5EF4-FFF2-40B4-BE49-F238E27FC236}">
                <a16:creationId xmlns:a16="http://schemas.microsoft.com/office/drawing/2014/main" id="{3FD384C5-F0D2-4D0B-9A66-76004A29DB00}"/>
              </a:ext>
            </a:extLst>
          </p:cNvPr>
          <p:cNvPicPr>
            <a:picLocks noChangeAspect="1"/>
          </p:cNvPicPr>
          <p:nvPr/>
        </p:nvPicPr>
        <p:blipFill>
          <a:blip r:embed="rId3"/>
          <a:stretch>
            <a:fillRect/>
          </a:stretch>
        </p:blipFill>
        <p:spPr>
          <a:xfrm>
            <a:off x="3352800" y="3482182"/>
            <a:ext cx="5715000" cy="3147219"/>
          </a:xfrm>
          <a:prstGeom prst="rect">
            <a:avLst/>
          </a:prstGeom>
        </p:spPr>
      </p:pic>
    </p:spTree>
    <p:extLst>
      <p:ext uri="{BB962C8B-B14F-4D97-AF65-F5344CB8AC3E}">
        <p14:creationId xmlns:p14="http://schemas.microsoft.com/office/powerpoint/2010/main" val="1299439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4008-B2D7-4245-B265-8A86C7F436AD}"/>
              </a:ext>
            </a:extLst>
          </p:cNvPr>
          <p:cNvSpPr>
            <a:spLocks noGrp="1"/>
          </p:cNvSpPr>
          <p:nvPr>
            <p:ph type="title"/>
          </p:nvPr>
        </p:nvSpPr>
        <p:spPr/>
        <p:txBody>
          <a:bodyPr/>
          <a:lstStyle/>
          <a:p>
            <a:r>
              <a:rPr lang="en-US" dirty="0"/>
              <a:t>Weighted smoothing filters</a:t>
            </a:r>
          </a:p>
        </p:txBody>
      </p:sp>
      <p:sp>
        <p:nvSpPr>
          <p:cNvPr id="3" name="Content Placeholder 2">
            <a:extLst>
              <a:ext uri="{FF2B5EF4-FFF2-40B4-BE49-F238E27FC236}">
                <a16:creationId xmlns:a16="http://schemas.microsoft.com/office/drawing/2014/main" id="{2B7A6A2D-7D9B-4F4E-AF48-ECE6CAD607C0}"/>
              </a:ext>
            </a:extLst>
          </p:cNvPr>
          <p:cNvSpPr>
            <a:spLocks noGrp="1"/>
          </p:cNvSpPr>
          <p:nvPr>
            <p:ph sz="half" idx="1"/>
          </p:nvPr>
        </p:nvSpPr>
        <p:spPr/>
        <p:txBody>
          <a:bodyPr>
            <a:normAutofit/>
          </a:bodyPr>
          <a:lstStyle/>
          <a:p>
            <a:r>
              <a:rPr lang="en-US" dirty="0"/>
              <a:t>More effective smoothing filters can be generated by allowing different pixels in the neighborhood different weights in the averaging function</a:t>
            </a:r>
          </a:p>
          <a:p>
            <a:pPr lvl="1"/>
            <a:r>
              <a:rPr lang="en-US" dirty="0"/>
              <a:t>Pixels closer to central pixel more important</a:t>
            </a:r>
          </a:p>
          <a:p>
            <a:pPr lvl="1"/>
            <a:r>
              <a:rPr lang="en-US" dirty="0"/>
              <a:t>Often referred to as a weighted averaging</a:t>
            </a:r>
          </a:p>
        </p:txBody>
      </p:sp>
      <p:sp>
        <p:nvSpPr>
          <p:cNvPr id="5" name="Content Placeholder 4">
            <a:extLst>
              <a:ext uri="{FF2B5EF4-FFF2-40B4-BE49-F238E27FC236}">
                <a16:creationId xmlns:a16="http://schemas.microsoft.com/office/drawing/2014/main" id="{7FA1BD98-1B8E-B0F6-B965-616C159F78D1}"/>
              </a:ext>
            </a:extLst>
          </p:cNvPr>
          <p:cNvSpPr>
            <a:spLocks noGrp="1"/>
          </p:cNvSpPr>
          <p:nvPr>
            <p:ph sz="half" idx="2"/>
          </p:nvPr>
        </p:nvSpPr>
        <p:spPr/>
        <p:txBody>
          <a:bodyPr/>
          <a:lstStyle/>
          <a:p>
            <a:endParaRPr lang="en-GB"/>
          </a:p>
        </p:txBody>
      </p:sp>
      <p:pic>
        <p:nvPicPr>
          <p:cNvPr id="4" name="Picture 3">
            <a:extLst>
              <a:ext uri="{FF2B5EF4-FFF2-40B4-BE49-F238E27FC236}">
                <a16:creationId xmlns:a16="http://schemas.microsoft.com/office/drawing/2014/main" id="{917DA090-26B5-470A-A0E5-3B84D656D6D4}"/>
              </a:ext>
            </a:extLst>
          </p:cNvPr>
          <p:cNvPicPr>
            <a:picLocks noChangeAspect="1"/>
          </p:cNvPicPr>
          <p:nvPr/>
        </p:nvPicPr>
        <p:blipFill>
          <a:blip r:embed="rId2"/>
          <a:stretch>
            <a:fillRect/>
          </a:stretch>
        </p:blipFill>
        <p:spPr>
          <a:xfrm>
            <a:off x="7423150" y="2314750"/>
            <a:ext cx="2947988" cy="3266900"/>
          </a:xfrm>
          <a:prstGeom prst="rect">
            <a:avLst/>
          </a:prstGeom>
        </p:spPr>
      </p:pic>
    </p:spTree>
    <p:extLst>
      <p:ext uri="{BB962C8B-B14F-4D97-AF65-F5344CB8AC3E}">
        <p14:creationId xmlns:p14="http://schemas.microsoft.com/office/powerpoint/2010/main" val="35979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73ED77-C4BB-BCDF-2F33-0D981DFAFDD2}"/>
              </a:ext>
            </a:extLst>
          </p:cNvPr>
          <p:cNvSpPr>
            <a:spLocks noGrp="1"/>
          </p:cNvSpPr>
          <p:nvPr>
            <p:ph type="title"/>
          </p:nvPr>
        </p:nvSpPr>
        <p:spPr/>
        <p:txBody>
          <a:bodyPr/>
          <a:lstStyle/>
          <a:p>
            <a:r>
              <a:rPr lang="en-GB" dirty="0"/>
              <a:t>Important filter: Gaussian</a:t>
            </a:r>
          </a:p>
        </p:txBody>
      </p:sp>
      <p:sp>
        <p:nvSpPr>
          <p:cNvPr id="45058" name="Rectangle 3"/>
          <p:cNvSpPr>
            <a:spLocks noGrp="1" noChangeArrowheads="1"/>
          </p:cNvSpPr>
          <p:nvPr>
            <p:ph idx="1"/>
          </p:nvPr>
        </p:nvSpPr>
        <p:spPr>
          <a:xfrm>
            <a:off x="838200" y="1825625"/>
            <a:ext cx="10515600" cy="4351338"/>
          </a:xfrm>
        </p:spPr>
        <p:txBody>
          <a:bodyPr>
            <a:normAutofit/>
          </a:bodyPr>
          <a:lstStyle/>
          <a:p>
            <a:r>
              <a:rPr lang="en-US" dirty="0"/>
              <a:t>Spatially-weighted average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5059" name="Picture 4" descr="realgaussian"/>
          <p:cNvPicPr>
            <a:picLocks noChangeAspect="1" noChangeArrowheads="1"/>
          </p:cNvPicPr>
          <p:nvPr/>
        </p:nvPicPr>
        <p:blipFill>
          <a:blip r:embed="rId4" cstate="print"/>
          <a:srcRect l="3360" t="15573" b="4480"/>
          <a:stretch>
            <a:fillRect/>
          </a:stretch>
        </p:blipFill>
        <p:spPr bwMode="auto">
          <a:xfrm>
            <a:off x="1752601" y="2787651"/>
            <a:ext cx="2943225" cy="1827213"/>
          </a:xfrm>
          <a:prstGeom prst="rect">
            <a:avLst/>
          </a:prstGeom>
          <a:noFill/>
          <a:ln w="9525">
            <a:noFill/>
            <a:miter lim="800000"/>
            <a:headEnd/>
            <a:tailEnd/>
          </a:ln>
        </p:spPr>
      </p:pic>
      <p:pic>
        <p:nvPicPr>
          <p:cNvPr id="45060" name="Picture 5"/>
          <p:cNvPicPr>
            <a:picLocks noChangeAspect="1" noChangeArrowheads="1"/>
          </p:cNvPicPr>
          <p:nvPr/>
        </p:nvPicPr>
        <p:blipFill>
          <a:blip r:embed="rId5" cstate="print"/>
          <a:srcRect/>
          <a:stretch>
            <a:fillRect/>
          </a:stretch>
        </p:blipFill>
        <p:spPr bwMode="auto">
          <a:xfrm>
            <a:off x="4876800" y="2787650"/>
            <a:ext cx="1828800" cy="1828800"/>
          </a:xfrm>
          <a:prstGeom prst="rect">
            <a:avLst/>
          </a:prstGeom>
          <a:noFill/>
          <a:ln w="9525">
            <a:noFill/>
            <a:miter lim="800000"/>
            <a:headEnd/>
            <a:tailEnd/>
          </a:ln>
        </p:spPr>
      </p:pic>
      <p:pic>
        <p:nvPicPr>
          <p:cNvPr id="45061" name="Picture 6" descr="txp_fig"/>
          <p:cNvPicPr>
            <a:picLocks noChangeAspect="1" noChangeArrowheads="1"/>
          </p:cNvPicPr>
          <p:nvPr>
            <p:custDataLst>
              <p:tags r:id="rId1"/>
            </p:custDataLst>
          </p:nvPr>
        </p:nvPicPr>
        <p:blipFill>
          <a:blip r:embed="rId6" cstate="print">
            <a:clrChange>
              <a:clrFrom>
                <a:srgbClr val="FFFFFF"/>
              </a:clrFrom>
              <a:clrTo>
                <a:srgbClr val="FFFFFF">
                  <a:alpha val="0"/>
                </a:srgbClr>
              </a:clrTo>
            </a:clrChange>
          </a:blip>
          <a:srcRect/>
          <a:stretch>
            <a:fillRect/>
          </a:stretch>
        </p:blipFill>
        <p:spPr bwMode="auto">
          <a:xfrm>
            <a:off x="4267200" y="5149851"/>
            <a:ext cx="2514600" cy="760413"/>
          </a:xfrm>
          <a:prstGeom prst="rect">
            <a:avLst/>
          </a:prstGeom>
          <a:noFill/>
          <a:ln w="9525">
            <a:noFill/>
            <a:miter lim="800000"/>
            <a:headEnd/>
            <a:tailEnd/>
          </a:ln>
        </p:spPr>
      </p:pic>
      <p:sp>
        <p:nvSpPr>
          <p:cNvPr id="45062" name="Text Box 7"/>
          <p:cNvSpPr txBox="1">
            <a:spLocks noChangeArrowheads="1"/>
          </p:cNvSpPr>
          <p:nvPr/>
        </p:nvSpPr>
        <p:spPr bwMode="auto">
          <a:xfrm>
            <a:off x="6961188" y="3073400"/>
            <a:ext cx="3478212" cy="1314450"/>
          </a:xfrm>
          <a:prstGeom prst="rect">
            <a:avLst/>
          </a:prstGeom>
          <a:noFill/>
          <a:ln w="9525">
            <a:noFill/>
            <a:miter lim="800000"/>
            <a:headEnd/>
            <a:tailEnd/>
          </a:ln>
        </p:spPr>
        <p:txBody>
          <a:bodyPr wrap="none">
            <a:spAutoFit/>
          </a:bodyPr>
          <a:lstStyle/>
          <a:p>
            <a:r>
              <a:rPr lang="en-US" sz="1600" dirty="0">
                <a:latin typeface="Tahoma" pitchFamily="34" charset="0"/>
              </a:rPr>
              <a:t>0.003   0.013   0.022   0.013   0.003</a:t>
            </a:r>
          </a:p>
          <a:p>
            <a:r>
              <a:rPr lang="en-US" sz="1600" dirty="0">
                <a:latin typeface="Tahoma" pitchFamily="34" charset="0"/>
              </a:rPr>
              <a:t>0.013   0.059   0.097   0.059   0.013</a:t>
            </a:r>
          </a:p>
          <a:p>
            <a:r>
              <a:rPr lang="en-US" sz="1600" dirty="0">
                <a:latin typeface="Tahoma" pitchFamily="34" charset="0"/>
              </a:rPr>
              <a:t>0.022   0.097   0.159   0.097   0.022</a:t>
            </a:r>
          </a:p>
          <a:p>
            <a:r>
              <a:rPr lang="en-US" sz="1600" dirty="0">
                <a:latin typeface="Tahoma" pitchFamily="34" charset="0"/>
              </a:rPr>
              <a:t>0.013   0.059   0.097   0.059   0.013</a:t>
            </a:r>
          </a:p>
          <a:p>
            <a:r>
              <a:rPr lang="en-US" sz="1600" dirty="0">
                <a:latin typeface="Tahoma" pitchFamily="34" charset="0"/>
              </a:rPr>
              <a:t>0.003   0.013   0.022   0.013   0.003</a:t>
            </a:r>
          </a:p>
        </p:txBody>
      </p:sp>
      <p:sp>
        <p:nvSpPr>
          <p:cNvPr id="45063" name="Text Box 8"/>
          <p:cNvSpPr txBox="1">
            <a:spLocks noChangeArrowheads="1"/>
          </p:cNvSpPr>
          <p:nvPr/>
        </p:nvSpPr>
        <p:spPr bwMode="auto">
          <a:xfrm>
            <a:off x="8115300" y="4630738"/>
            <a:ext cx="1404938" cy="366712"/>
          </a:xfrm>
          <a:prstGeom prst="rect">
            <a:avLst/>
          </a:prstGeom>
          <a:noFill/>
          <a:ln w="9525">
            <a:noFill/>
            <a:miter lim="800000"/>
            <a:headEnd/>
            <a:tailEnd/>
          </a:ln>
        </p:spPr>
        <p:txBody>
          <a:bodyPr wrap="none">
            <a:spAutoFit/>
          </a:bodyPr>
          <a:lstStyle/>
          <a:p>
            <a:r>
              <a:rPr lang="en-US">
                <a:latin typeface="Tahoma" pitchFamily="34" charset="0"/>
                <a:sym typeface="Symbol" pitchFamily="18" charset="2"/>
              </a:rPr>
              <a:t>5 x 5,  = 1</a:t>
            </a:r>
            <a:endParaRPr lang="en-US">
              <a:latin typeface="Tahoma" pitchFamily="34" charset="0"/>
            </a:endParaRPr>
          </a:p>
        </p:txBody>
      </p:sp>
      <p:sp>
        <p:nvSpPr>
          <p:cNvPr id="45064" name="Rectangle 9"/>
          <p:cNvSpPr>
            <a:spLocks noChangeArrowheads="1"/>
          </p:cNvSpPr>
          <p:nvPr/>
        </p:nvSpPr>
        <p:spPr bwMode="auto">
          <a:xfrm>
            <a:off x="6934200" y="2787650"/>
            <a:ext cx="3505200" cy="1828800"/>
          </a:xfrm>
          <a:prstGeom prst="rect">
            <a:avLst/>
          </a:prstGeom>
          <a:noFill/>
          <a:ln w="9525">
            <a:solidFill>
              <a:schemeClr val="tx1"/>
            </a:solidFill>
            <a:miter lim="800000"/>
            <a:headEnd/>
            <a:tailEnd/>
          </a:ln>
        </p:spPr>
        <p:txBody>
          <a:bodyPr wrap="none" anchor="ctr"/>
          <a:lstStyle/>
          <a:p>
            <a:endParaRPr lang="en-US"/>
          </a:p>
        </p:txBody>
      </p:sp>
      <p:sp>
        <p:nvSpPr>
          <p:cNvPr id="50185" name="Text Box 10"/>
          <p:cNvSpPr txBox="1">
            <a:spLocks noChangeArrowheads="1"/>
          </p:cNvSpPr>
          <p:nvPr/>
        </p:nvSpPr>
        <p:spPr bwMode="auto">
          <a:xfrm>
            <a:off x="7804150" y="6488114"/>
            <a:ext cx="2863850" cy="369887"/>
          </a:xfrm>
          <a:prstGeom prst="rect">
            <a:avLst/>
          </a:prstGeom>
          <a:noFill/>
          <a:ln w="9525">
            <a:noFill/>
            <a:miter lim="800000"/>
            <a:headEnd/>
            <a:tailEnd/>
          </a:ln>
        </p:spPr>
        <p:txBody>
          <a:bodyPr wrap="none">
            <a:spAutoFit/>
          </a:bodyPr>
          <a:lstStyle/>
          <a:p>
            <a:pPr eaLnBrk="0" hangingPunct="0">
              <a:defRPr/>
            </a:pPr>
            <a:r>
              <a:rPr lang="en-US" sz="1400" dirty="0">
                <a:solidFill>
                  <a:schemeClr val="bg1">
                    <a:lumMod val="50000"/>
                  </a:schemeClr>
                </a:solidFill>
                <a:latin typeface="Times" pitchFamily="18" charset="0"/>
              </a:rPr>
              <a:t>Slide credit: Christopher Rasmussen</a:t>
            </a:r>
            <a:r>
              <a:rPr lang="en-US" dirty="0">
                <a:solidFill>
                  <a:schemeClr val="bg1">
                    <a:lumMod val="50000"/>
                  </a:schemeClr>
                </a:solidFill>
                <a:latin typeface="Times" pitchFamily="18" charset="0"/>
              </a:rPr>
              <a:t> </a:t>
            </a:r>
          </a:p>
        </p:txBody>
      </p:sp>
      <p:sp>
        <p:nvSpPr>
          <p:cNvPr id="11" name="Rectangle 16"/>
          <p:cNvSpPr txBox="1">
            <a:spLocks noChangeArrowheads="1"/>
          </p:cNvSpPr>
          <p:nvPr/>
        </p:nvSpPr>
        <p:spPr>
          <a:xfrm>
            <a:off x="1981200" y="0"/>
            <a:ext cx="8229600" cy="1143000"/>
          </a:xfrm>
          <a:prstGeom prst="rect">
            <a:avLst/>
          </a:prstGeom>
          <a:noFill/>
        </p:spPr>
        <p:txBody>
          <a:bodyPr/>
          <a:lstStyle/>
          <a:p>
            <a:pPr>
              <a:defRPr/>
            </a:pPr>
            <a:endParaRPr lang="en-US" sz="3600" dirty="0">
              <a:latin typeface="+mj-lt"/>
              <a:ea typeface="+mj-ea"/>
              <a:cs typeface="+mj-cs"/>
            </a:endParaRPr>
          </a:p>
        </p:txBody>
      </p:sp>
      <p:sp>
        <p:nvSpPr>
          <p:cNvPr id="2" name="Rectangle 1">
            <a:extLst>
              <a:ext uri="{FF2B5EF4-FFF2-40B4-BE49-F238E27FC236}">
                <a16:creationId xmlns:a16="http://schemas.microsoft.com/office/drawing/2014/main" id="{0A4284F4-ADB3-425F-84DE-BDF9B5CDA0BE}"/>
              </a:ext>
            </a:extLst>
          </p:cNvPr>
          <p:cNvSpPr/>
          <p:nvPr/>
        </p:nvSpPr>
        <p:spPr>
          <a:xfrm>
            <a:off x="7212202" y="5162042"/>
            <a:ext cx="3211135" cy="369332"/>
          </a:xfrm>
          <a:prstGeom prst="rect">
            <a:avLst/>
          </a:prstGeom>
        </p:spPr>
        <p:txBody>
          <a:bodyPr wrap="none">
            <a:spAutoFit/>
          </a:bodyPr>
          <a:lstStyle/>
          <a:p>
            <a:r>
              <a:rPr lang="en-US" dirty="0">
                <a:solidFill>
                  <a:srgbClr val="FF0000"/>
                </a:solidFill>
                <a:latin typeface="ArialMT"/>
              </a:rPr>
              <a:t>More weight applied to center</a:t>
            </a:r>
            <a:endParaRPr lang="en-US"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Gaussian filters</a:t>
            </a:r>
          </a:p>
        </p:txBody>
      </p:sp>
      <p:sp>
        <p:nvSpPr>
          <p:cNvPr id="1035267" name="Rectangle 3"/>
          <p:cNvSpPr>
            <a:spLocks noGrp="1" noChangeArrowheads="1"/>
          </p:cNvSpPr>
          <p:nvPr>
            <p:ph type="body" idx="1"/>
          </p:nvPr>
        </p:nvSpPr>
        <p:spPr/>
        <p:txBody>
          <a:bodyPr>
            <a:normAutofit/>
          </a:bodyPr>
          <a:lstStyle/>
          <a:p>
            <a:pPr>
              <a:buFontTx/>
              <a:buChar char="•"/>
              <a:defRPr/>
            </a:pPr>
            <a:r>
              <a:rPr lang="en-US" dirty="0"/>
              <a:t>Remove “high-frequency” components from the image (low-pass filter)</a:t>
            </a:r>
          </a:p>
          <a:p>
            <a:pPr lvl="1">
              <a:buFont typeface="Arial" pitchFamily="34" charset="0"/>
              <a:buChar char="–"/>
              <a:defRPr/>
            </a:pPr>
            <a:r>
              <a:rPr lang="en-US" dirty="0"/>
              <a:t>Images become more smooth</a:t>
            </a:r>
          </a:p>
          <a:p>
            <a:pPr>
              <a:buFontTx/>
              <a:buChar char="•"/>
              <a:defRPr/>
            </a:pPr>
            <a:r>
              <a:rPr lang="en-US" dirty="0"/>
              <a:t>Convolution with self is another Gaussian</a:t>
            </a:r>
          </a:p>
          <a:p>
            <a:pPr lvl="1">
              <a:defRPr/>
            </a:pPr>
            <a:r>
              <a:rPr lang="en-US" dirty="0"/>
              <a:t>So can smooth with small-width kernel, repeat, and get same result as larger-width kernel would have</a:t>
            </a:r>
          </a:p>
          <a:p>
            <a:pPr lvl="1">
              <a:defRPr/>
            </a:pPr>
            <a:r>
              <a:rPr lang="en-US" dirty="0"/>
              <a:t>Convolving two times with Gaussian kernel of width </a:t>
            </a:r>
            <a:r>
              <a:rPr lang="en-US" i="1" dirty="0"/>
              <a:t>σ</a:t>
            </a:r>
            <a:r>
              <a:rPr lang="en-US" dirty="0"/>
              <a:t> is same as convolving once with kernel of width  </a:t>
            </a:r>
            <a:r>
              <a:rPr lang="en-US" i="1" dirty="0"/>
              <a:t>σ</a:t>
            </a:r>
            <a:r>
              <a:rPr lang="en-US" dirty="0"/>
              <a:t>√2 </a:t>
            </a:r>
            <a:endParaRPr lang="en-US" i="1" dirty="0"/>
          </a:p>
          <a:p>
            <a:pPr>
              <a:buFontTx/>
              <a:buChar char="•"/>
              <a:defRPr/>
            </a:pPr>
            <a:r>
              <a:rPr lang="en-US" i="1" dirty="0"/>
              <a:t>Separable </a:t>
            </a:r>
            <a:r>
              <a:rPr lang="en-US" dirty="0"/>
              <a:t>kernel</a:t>
            </a:r>
          </a:p>
          <a:p>
            <a:pPr lvl="1">
              <a:defRPr/>
            </a:pPr>
            <a:r>
              <a:rPr lang="en-US" dirty="0"/>
              <a:t>2D gaussian is just product of 1D gaussians</a:t>
            </a:r>
          </a:p>
        </p:txBody>
      </p:sp>
      <p:sp>
        <p:nvSpPr>
          <p:cNvPr id="51204" name="Text Box 5"/>
          <p:cNvSpPr txBox="1">
            <a:spLocks noChangeArrowheads="1"/>
          </p:cNvSpPr>
          <p:nvPr/>
        </p:nvSpPr>
        <p:spPr bwMode="auto">
          <a:xfrm>
            <a:off x="8839201" y="6553200"/>
            <a:ext cx="1800225" cy="304800"/>
          </a:xfrm>
          <a:prstGeom prst="rect">
            <a:avLst/>
          </a:prstGeom>
          <a:noFill/>
          <a:ln w="9525">
            <a:noFill/>
            <a:miter lim="800000"/>
            <a:headEnd/>
            <a:tailEnd/>
          </a:ln>
        </p:spPr>
        <p:txBody>
          <a:bodyPr wrap="none">
            <a:spAutoFit/>
          </a:bodyPr>
          <a:lstStyle/>
          <a:p>
            <a:pPr>
              <a:defRPr/>
            </a:pPr>
            <a:r>
              <a:rPr lang="en-US" sz="1400" dirty="0">
                <a:solidFill>
                  <a:schemeClr val="bg1">
                    <a:lumMod val="50000"/>
                  </a:schemeClr>
                </a:solidFill>
              </a:rPr>
              <a:t>Source: K. </a:t>
            </a:r>
            <a:r>
              <a:rPr lang="en-US" sz="1400" dirty="0" err="1">
                <a:solidFill>
                  <a:schemeClr val="bg1">
                    <a:lumMod val="50000"/>
                  </a:schemeClr>
                </a:solidFill>
              </a:rPr>
              <a:t>Grauman</a:t>
            </a:r>
            <a:endParaRPr lang="en-US" sz="1400" dirty="0">
              <a:solidFill>
                <a:schemeClr val="bg1">
                  <a:lumMod val="50000"/>
                </a:schemeClr>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9482-86A0-4B14-9F7C-6816F200F19D}"/>
              </a:ext>
            </a:extLst>
          </p:cNvPr>
          <p:cNvSpPr>
            <a:spLocks noGrp="1"/>
          </p:cNvSpPr>
          <p:nvPr>
            <p:ph type="title"/>
          </p:nvPr>
        </p:nvSpPr>
        <p:spPr/>
        <p:txBody>
          <a:bodyPr/>
          <a:lstStyle/>
          <a:p>
            <a:r>
              <a:rPr lang="en-US" dirty="0"/>
              <a:t>Median Filter</a:t>
            </a:r>
          </a:p>
        </p:txBody>
      </p:sp>
      <p:sp>
        <p:nvSpPr>
          <p:cNvPr id="3" name="Content Placeholder 2">
            <a:extLst>
              <a:ext uri="{FF2B5EF4-FFF2-40B4-BE49-F238E27FC236}">
                <a16:creationId xmlns:a16="http://schemas.microsoft.com/office/drawing/2014/main" id="{4E4C6C2E-2551-4889-96D6-EBFCFD020C13}"/>
              </a:ext>
            </a:extLst>
          </p:cNvPr>
          <p:cNvSpPr>
            <a:spLocks noGrp="1"/>
          </p:cNvSpPr>
          <p:nvPr>
            <p:ph idx="1"/>
          </p:nvPr>
        </p:nvSpPr>
        <p:spPr/>
        <p:txBody>
          <a:bodyPr/>
          <a:lstStyle/>
          <a:p>
            <a:r>
              <a:rPr lang="en-US" dirty="0"/>
              <a:t>Non-linear filter</a:t>
            </a:r>
          </a:p>
          <a:p>
            <a:r>
              <a:rPr lang="en-US" dirty="0"/>
              <a:t>Much better at removing noise and keeping the structures</a:t>
            </a:r>
          </a:p>
        </p:txBody>
      </p:sp>
      <p:pic>
        <p:nvPicPr>
          <p:cNvPr id="4" name="Picture 3">
            <a:extLst>
              <a:ext uri="{FF2B5EF4-FFF2-40B4-BE49-F238E27FC236}">
                <a16:creationId xmlns:a16="http://schemas.microsoft.com/office/drawing/2014/main" id="{13190714-E036-4081-B8CA-4B6F34AE2D1A}"/>
              </a:ext>
            </a:extLst>
          </p:cNvPr>
          <p:cNvPicPr>
            <a:picLocks noChangeAspect="1"/>
          </p:cNvPicPr>
          <p:nvPr/>
        </p:nvPicPr>
        <p:blipFill>
          <a:blip r:embed="rId2"/>
          <a:stretch>
            <a:fillRect/>
          </a:stretch>
        </p:blipFill>
        <p:spPr>
          <a:xfrm>
            <a:off x="3114152" y="2889305"/>
            <a:ext cx="5214395" cy="447621"/>
          </a:xfrm>
          <a:prstGeom prst="rect">
            <a:avLst/>
          </a:prstGeom>
        </p:spPr>
      </p:pic>
      <p:pic>
        <p:nvPicPr>
          <p:cNvPr id="5" name="Picture 4">
            <a:extLst>
              <a:ext uri="{FF2B5EF4-FFF2-40B4-BE49-F238E27FC236}">
                <a16:creationId xmlns:a16="http://schemas.microsoft.com/office/drawing/2014/main" id="{C1A0F611-6FE9-465D-909B-2D0E5C1AE121}"/>
              </a:ext>
            </a:extLst>
          </p:cNvPr>
          <p:cNvPicPr>
            <a:picLocks noChangeAspect="1"/>
          </p:cNvPicPr>
          <p:nvPr/>
        </p:nvPicPr>
        <p:blipFill>
          <a:blip r:embed="rId3"/>
          <a:stretch>
            <a:fillRect/>
          </a:stretch>
        </p:blipFill>
        <p:spPr>
          <a:xfrm>
            <a:off x="2209801" y="3511550"/>
            <a:ext cx="7908841" cy="3200400"/>
          </a:xfrm>
          <a:prstGeom prst="rect">
            <a:avLst/>
          </a:prstGeom>
        </p:spPr>
      </p:pic>
    </p:spTree>
    <p:extLst>
      <p:ext uri="{BB962C8B-B14F-4D97-AF65-F5344CB8AC3E}">
        <p14:creationId xmlns:p14="http://schemas.microsoft.com/office/powerpoint/2010/main" val="3108026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D589E-00A2-0D5A-7560-369E75144BD8}"/>
              </a:ext>
            </a:extLst>
          </p:cNvPr>
          <p:cNvSpPr>
            <a:spLocks noGrp="1"/>
          </p:cNvSpPr>
          <p:nvPr>
            <p:ph type="title"/>
          </p:nvPr>
        </p:nvSpPr>
        <p:spPr/>
        <p:txBody>
          <a:bodyPr/>
          <a:lstStyle/>
          <a:p>
            <a:r>
              <a:rPr lang="en-US" dirty="0"/>
              <a:t>Applications of Digital Image Processing (2)</a:t>
            </a:r>
            <a:endParaRPr lang="en-GB" dirty="0"/>
          </a:p>
        </p:txBody>
      </p:sp>
      <p:sp>
        <p:nvSpPr>
          <p:cNvPr id="3" name="Content Placeholder 2">
            <a:extLst>
              <a:ext uri="{FF2B5EF4-FFF2-40B4-BE49-F238E27FC236}">
                <a16:creationId xmlns:a16="http://schemas.microsoft.com/office/drawing/2014/main" id="{42BBCDBC-9F8B-B4F4-597B-BE1D9D67F857}"/>
              </a:ext>
            </a:extLst>
          </p:cNvPr>
          <p:cNvSpPr>
            <a:spLocks noGrp="1"/>
          </p:cNvSpPr>
          <p:nvPr>
            <p:ph idx="1"/>
          </p:nvPr>
        </p:nvSpPr>
        <p:spPr/>
        <p:txBody>
          <a:bodyPr>
            <a:normAutofit fontScale="70000" lnSpcReduction="20000"/>
          </a:bodyPr>
          <a:lstStyle/>
          <a:p>
            <a:r>
              <a:rPr lang="en-US" dirty="0"/>
              <a:t>Industrial Inspection</a:t>
            </a:r>
          </a:p>
          <a:p>
            <a:pPr lvl="1"/>
            <a:r>
              <a:rPr lang="en-US" dirty="0"/>
              <a:t>Quality Control: Automating the inspection process to ensure product quality and consistency</a:t>
            </a:r>
          </a:p>
          <a:p>
            <a:pPr lvl="1"/>
            <a:r>
              <a:rPr lang="en-US" dirty="0"/>
              <a:t>Defect Detection: Detecting defects in manufacturing processes to maintain high standards</a:t>
            </a:r>
          </a:p>
          <a:p>
            <a:pPr lvl="1"/>
            <a:r>
              <a:rPr lang="en-US" dirty="0"/>
              <a:t>Robotics Vision: Enabling robots to interpret and navigate their environment using image processing techniques</a:t>
            </a:r>
          </a:p>
          <a:p>
            <a:r>
              <a:rPr lang="en-US" dirty="0"/>
              <a:t>Security and Surveillance</a:t>
            </a:r>
          </a:p>
          <a:p>
            <a:pPr lvl="1"/>
            <a:r>
              <a:rPr lang="en-US" dirty="0"/>
              <a:t>Facial Recognition: Identifying individuals by analyzing facial features for security purposes</a:t>
            </a:r>
          </a:p>
          <a:p>
            <a:pPr lvl="1"/>
            <a:r>
              <a:rPr lang="en-US" dirty="0"/>
              <a:t>Object Detection: Detecting and identifying objects in surveillance footage to enhance security measures</a:t>
            </a:r>
          </a:p>
          <a:p>
            <a:pPr lvl="1"/>
            <a:r>
              <a:rPr lang="en-US" dirty="0"/>
              <a:t>Motion Detection: Monitoring and detecting movement in video feeds for security and surveillance</a:t>
            </a:r>
          </a:p>
          <a:p>
            <a:r>
              <a:rPr lang="en-US" dirty="0"/>
              <a:t>Automotive Industry</a:t>
            </a:r>
          </a:p>
          <a:p>
            <a:pPr lvl="1"/>
            <a:r>
              <a:rPr lang="en-US" dirty="0"/>
              <a:t>Autonomous Vehicles: Processing images from sensors to enable autonomous driving</a:t>
            </a:r>
          </a:p>
          <a:p>
            <a:pPr lvl="1"/>
            <a:r>
              <a:rPr lang="en-US" dirty="0"/>
              <a:t>Traffic Sign Recognition: Identifying and interpreting traffic signs to assist drivers and autonomous systems</a:t>
            </a:r>
          </a:p>
          <a:p>
            <a:pPr lvl="1"/>
            <a:r>
              <a:rPr lang="en-US" dirty="0"/>
              <a:t>Driver Assistance Systems: Enhancing driver safety with features like lane departure warnings and collision avoidance</a:t>
            </a:r>
          </a:p>
        </p:txBody>
      </p:sp>
    </p:spTree>
    <p:extLst>
      <p:ext uri="{BB962C8B-B14F-4D97-AF65-F5344CB8AC3E}">
        <p14:creationId xmlns:p14="http://schemas.microsoft.com/office/powerpoint/2010/main" val="3536740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E8F5-6912-436C-95F2-2B6B35E4111C}"/>
              </a:ext>
            </a:extLst>
          </p:cNvPr>
          <p:cNvSpPr>
            <a:spLocks noGrp="1"/>
          </p:cNvSpPr>
          <p:nvPr>
            <p:ph type="title"/>
          </p:nvPr>
        </p:nvSpPr>
        <p:spPr/>
        <p:txBody>
          <a:bodyPr/>
          <a:lstStyle/>
          <a:p>
            <a:r>
              <a:rPr lang="en-US" dirty="0"/>
              <a:t>Other Non‐Linear Filters</a:t>
            </a:r>
          </a:p>
        </p:txBody>
      </p:sp>
      <p:sp>
        <p:nvSpPr>
          <p:cNvPr id="3" name="Content Placeholder 2">
            <a:extLst>
              <a:ext uri="{FF2B5EF4-FFF2-40B4-BE49-F238E27FC236}">
                <a16:creationId xmlns:a16="http://schemas.microsoft.com/office/drawing/2014/main" id="{6D4FAA5D-AD7E-43BB-8A4B-55954D3647E8}"/>
              </a:ext>
            </a:extLst>
          </p:cNvPr>
          <p:cNvSpPr>
            <a:spLocks noGrp="1"/>
          </p:cNvSpPr>
          <p:nvPr>
            <p:ph idx="1"/>
          </p:nvPr>
        </p:nvSpPr>
        <p:spPr/>
        <p:txBody>
          <a:bodyPr/>
          <a:lstStyle/>
          <a:p>
            <a:r>
              <a:rPr lang="en-US" dirty="0"/>
              <a:t>Morphological filters</a:t>
            </a:r>
          </a:p>
          <a:p>
            <a:r>
              <a:rPr lang="en-US" dirty="0"/>
              <a:t>Corner detection filters</a:t>
            </a:r>
          </a:p>
        </p:txBody>
      </p:sp>
    </p:spTree>
    <p:extLst>
      <p:ext uri="{BB962C8B-B14F-4D97-AF65-F5344CB8AC3E}">
        <p14:creationId xmlns:p14="http://schemas.microsoft.com/office/powerpoint/2010/main" val="2002633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Introduction to Morphological Operators</a:t>
            </a:r>
          </a:p>
        </p:txBody>
      </p:sp>
      <p:sp>
        <p:nvSpPr>
          <p:cNvPr id="3" name="Content Placeholder 2"/>
          <p:cNvSpPr>
            <a:spLocks noGrp="1"/>
          </p:cNvSpPr>
          <p:nvPr>
            <p:ph idx="1"/>
          </p:nvPr>
        </p:nvSpPr>
        <p:spPr/>
        <p:txBody>
          <a:bodyPr>
            <a:normAutofit/>
          </a:bodyPr>
          <a:lstStyle/>
          <a:p>
            <a:r>
              <a:rPr lang="en-US" dirty="0"/>
              <a:t>Collection of non-linear operations related to the shape or morphology of features in an image </a:t>
            </a:r>
          </a:p>
          <a:p>
            <a:r>
              <a:rPr lang="en-US" dirty="0"/>
              <a:t>Rely only on the relative ordering of pixel values, not on their numerical values, and therefore are especially suited to the processing of binary images (can be extended on grayscale images)</a:t>
            </a:r>
          </a:p>
          <a:p>
            <a:r>
              <a:rPr lang="en-US" dirty="0"/>
              <a:t>Commonly used in noise removal, object detection, and shape analysis</a:t>
            </a:r>
          </a:p>
          <a:p>
            <a:r>
              <a:rPr dirty="0"/>
              <a:t>Morphological operators process images using a structuring element</a:t>
            </a:r>
          </a:p>
          <a:p>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Structuring Element</a:t>
            </a:r>
          </a:p>
        </p:txBody>
      </p:sp>
      <p:sp>
        <p:nvSpPr>
          <p:cNvPr id="3" name="Content Placeholder 2"/>
          <p:cNvSpPr>
            <a:spLocks noGrp="1"/>
          </p:cNvSpPr>
          <p:nvPr>
            <p:ph sz="half" idx="1"/>
          </p:nvPr>
        </p:nvSpPr>
        <p:spPr/>
        <p:txBody>
          <a:bodyPr/>
          <a:lstStyle/>
          <a:p>
            <a:r>
              <a:rPr dirty="0"/>
              <a:t>A small matrix (kernel) used to probe the image</a:t>
            </a:r>
          </a:p>
          <a:p>
            <a:r>
              <a:rPr dirty="0"/>
              <a:t>Can be rectangular, circular, or custom-shaped</a:t>
            </a:r>
          </a:p>
          <a:p>
            <a:r>
              <a:rPr dirty="0"/>
              <a:t>Defines how the morphological operation interacts with pixels</a:t>
            </a:r>
            <a:endParaRPr lang="en-US" dirty="0"/>
          </a:p>
          <a:p>
            <a:pPr eaLnBrk="1" hangingPunct="1">
              <a:lnSpc>
                <a:spcPct val="90000"/>
              </a:lnSpc>
            </a:pPr>
            <a:r>
              <a:rPr lang="en-US" altLang="mk-MK" sz="2800" dirty="0"/>
              <a:t>Usually, element values are 0,1 and none(!)</a:t>
            </a:r>
          </a:p>
          <a:p>
            <a:endParaRPr dirty="0"/>
          </a:p>
          <a:p>
            <a:endParaRPr dirty="0"/>
          </a:p>
        </p:txBody>
      </p:sp>
      <p:sp>
        <p:nvSpPr>
          <p:cNvPr id="4" name="Content Placeholder 3">
            <a:extLst>
              <a:ext uri="{FF2B5EF4-FFF2-40B4-BE49-F238E27FC236}">
                <a16:creationId xmlns:a16="http://schemas.microsoft.com/office/drawing/2014/main" id="{E95A9EF2-D3AC-CDE7-D23F-3BB255B7BCD6}"/>
              </a:ext>
            </a:extLst>
          </p:cNvPr>
          <p:cNvSpPr>
            <a:spLocks noGrp="1"/>
          </p:cNvSpPr>
          <p:nvPr>
            <p:ph sz="half" idx="2"/>
          </p:nvPr>
        </p:nvSpPr>
        <p:spPr/>
        <p:txBody>
          <a:bodyPr/>
          <a:lstStyle/>
          <a:p>
            <a:endParaRPr lang="en-GB"/>
          </a:p>
        </p:txBody>
      </p:sp>
      <p:pic>
        <p:nvPicPr>
          <p:cNvPr id="11266" name="Picture 2">
            <a:extLst>
              <a:ext uri="{FF2B5EF4-FFF2-40B4-BE49-F238E27FC236}">
                <a16:creationId xmlns:a16="http://schemas.microsoft.com/office/drawing/2014/main" id="{D84DA7D8-36FD-2F56-685F-E75409F73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1249" y="1964797"/>
            <a:ext cx="4247276" cy="36570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Morphological Operations</a:t>
            </a:r>
          </a:p>
        </p:txBody>
      </p:sp>
      <p:sp>
        <p:nvSpPr>
          <p:cNvPr id="3" name="Content Placeholder 2"/>
          <p:cNvSpPr>
            <a:spLocks noGrp="1"/>
          </p:cNvSpPr>
          <p:nvPr>
            <p:ph idx="1"/>
          </p:nvPr>
        </p:nvSpPr>
        <p:spPr/>
        <p:txBody>
          <a:bodyPr>
            <a:normAutofit lnSpcReduction="10000"/>
          </a:bodyPr>
          <a:lstStyle/>
          <a:p>
            <a:r>
              <a:rPr dirty="0"/>
              <a:t>Erosion</a:t>
            </a:r>
            <a:r>
              <a:rPr lang="en-US" dirty="0"/>
              <a:t> </a:t>
            </a:r>
          </a:p>
          <a:p>
            <a:pPr lvl="1"/>
            <a:r>
              <a:rPr dirty="0"/>
              <a:t>Removes pixels on object boundaries</a:t>
            </a:r>
            <a:endParaRPr lang="en-US" dirty="0"/>
          </a:p>
          <a:p>
            <a:pPr lvl="1"/>
            <a:r>
              <a:rPr lang="en-US" dirty="0"/>
              <a:t>Shrinks objects and eliminates small noise</a:t>
            </a:r>
          </a:p>
          <a:p>
            <a:pPr lvl="1"/>
            <a:r>
              <a:rPr lang="en-US" dirty="0"/>
              <a:t>Useful for removing small white noise from binary images</a:t>
            </a:r>
            <a:endParaRPr dirty="0"/>
          </a:p>
          <a:p>
            <a:r>
              <a:rPr dirty="0"/>
              <a:t>Dilation</a:t>
            </a:r>
            <a:endParaRPr lang="en-US" dirty="0"/>
          </a:p>
          <a:p>
            <a:pPr lvl="1"/>
            <a:r>
              <a:rPr lang="en-US" dirty="0"/>
              <a:t>Expands object boundaries by adding pixels</a:t>
            </a:r>
          </a:p>
          <a:p>
            <a:pPr lvl="1"/>
            <a:r>
              <a:rPr lang="en-US" dirty="0"/>
              <a:t>Useful for filling small gaps or connecting broken elements</a:t>
            </a:r>
          </a:p>
          <a:p>
            <a:pPr lvl="1"/>
            <a:r>
              <a:rPr lang="en-US" dirty="0"/>
              <a:t>Strengthens the presence of objects in binary images</a:t>
            </a:r>
          </a:p>
          <a:p>
            <a:r>
              <a:rPr dirty="0"/>
              <a:t>Opening</a:t>
            </a:r>
            <a:r>
              <a:rPr lang="en-US" dirty="0"/>
              <a:t> </a:t>
            </a:r>
            <a:r>
              <a:rPr dirty="0"/>
              <a:t>- Erosion followed by dilation (removes noise)</a:t>
            </a:r>
          </a:p>
          <a:p>
            <a:r>
              <a:rPr dirty="0"/>
              <a:t>Closing</a:t>
            </a:r>
            <a:r>
              <a:rPr lang="en-US" dirty="0"/>
              <a:t> </a:t>
            </a:r>
            <a:r>
              <a:rPr dirty="0"/>
              <a:t>- Dilation followed by erosion (fills small holes)</a:t>
            </a:r>
          </a:p>
          <a:p>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F6C917D-07C0-B20F-E611-860F04A74DB8}"/>
              </a:ext>
            </a:extLst>
          </p:cNvPr>
          <p:cNvSpPr>
            <a:spLocks noGrp="1" noChangeArrowheads="1"/>
          </p:cNvSpPr>
          <p:nvPr>
            <p:ph type="title"/>
          </p:nvPr>
        </p:nvSpPr>
        <p:spPr>
          <a:xfrm>
            <a:off x="838200" y="365125"/>
            <a:ext cx="10515600" cy="1325563"/>
          </a:xfrm>
        </p:spPr>
        <p:txBody>
          <a:bodyPr/>
          <a:lstStyle/>
          <a:p>
            <a:r>
              <a:rPr lang="en-US" altLang="mk-MK"/>
              <a:t>Erosion</a:t>
            </a:r>
          </a:p>
        </p:txBody>
      </p:sp>
      <p:sp>
        <p:nvSpPr>
          <p:cNvPr id="19459" name="Rectangle 3">
            <a:extLst>
              <a:ext uri="{FF2B5EF4-FFF2-40B4-BE49-F238E27FC236}">
                <a16:creationId xmlns:a16="http://schemas.microsoft.com/office/drawing/2014/main" id="{B3609621-10CB-DD2F-6377-4571E61F4288}"/>
              </a:ext>
            </a:extLst>
          </p:cNvPr>
          <p:cNvSpPr>
            <a:spLocks noGrp="1" noChangeArrowheads="1"/>
          </p:cNvSpPr>
          <p:nvPr>
            <p:ph idx="1"/>
          </p:nvPr>
        </p:nvSpPr>
        <p:spPr>
          <a:xfrm>
            <a:off x="838200" y="1825625"/>
            <a:ext cx="10515600" cy="4351338"/>
          </a:xfrm>
        </p:spPr>
        <p:txBody>
          <a:bodyPr/>
          <a:lstStyle/>
          <a:p>
            <a:r>
              <a:rPr lang="en-US" altLang="mk-MK" dirty="0"/>
              <a:t>Erosion is the set of all points in the image, where the structuring element “fits into”</a:t>
            </a:r>
          </a:p>
          <a:p>
            <a:r>
              <a:rPr lang="en-US" altLang="mk-MK" dirty="0"/>
              <a:t>Consider each foreground pixel in the input image</a:t>
            </a:r>
          </a:p>
          <a:p>
            <a:pPr lvl="1"/>
            <a:r>
              <a:rPr lang="en-US" altLang="mk-MK" dirty="0"/>
              <a:t>If the structuring element fits in, write a “1” at the origin of the structuring element</a:t>
            </a:r>
          </a:p>
          <a:p>
            <a:r>
              <a:rPr lang="en-US" altLang="mk-MK" dirty="0"/>
              <a:t>Simple application of pattern matching</a:t>
            </a:r>
          </a:p>
          <a:p>
            <a:r>
              <a:rPr lang="en-US" altLang="mk-MK" dirty="0"/>
              <a:t>Input:</a:t>
            </a:r>
          </a:p>
          <a:p>
            <a:pPr lvl="1"/>
            <a:r>
              <a:rPr lang="en-US" altLang="mk-MK" dirty="0"/>
              <a:t>Binary Image (Gray value)</a:t>
            </a:r>
          </a:p>
          <a:p>
            <a:pPr lvl="1"/>
            <a:r>
              <a:rPr lang="en-US" altLang="mk-MK" dirty="0"/>
              <a:t>Structuring Element, containing only 1s</a:t>
            </a:r>
          </a:p>
          <a:p>
            <a:pPr lvl="1"/>
            <a:endParaRPr lang="en-US" altLang="mk-MK"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53EBC46-9990-C99B-36A3-B43620268584}"/>
              </a:ext>
            </a:extLst>
          </p:cNvPr>
          <p:cNvSpPr>
            <a:spLocks noGrp="1" noChangeArrowheads="1"/>
          </p:cNvSpPr>
          <p:nvPr>
            <p:ph type="title"/>
          </p:nvPr>
        </p:nvSpPr>
        <p:spPr>
          <a:xfrm>
            <a:off x="838200" y="365125"/>
            <a:ext cx="10515600" cy="1325563"/>
          </a:xfrm>
        </p:spPr>
        <p:txBody>
          <a:bodyPr/>
          <a:lstStyle/>
          <a:p>
            <a:r>
              <a:rPr lang="en-US" altLang="mk-MK" dirty="0"/>
              <a:t>Example Image with erosion</a:t>
            </a:r>
          </a:p>
        </p:txBody>
      </p:sp>
      <p:sp>
        <p:nvSpPr>
          <p:cNvPr id="20483" name="Rectangle 3">
            <a:extLst>
              <a:ext uri="{FF2B5EF4-FFF2-40B4-BE49-F238E27FC236}">
                <a16:creationId xmlns:a16="http://schemas.microsoft.com/office/drawing/2014/main" id="{ECFA7F96-6592-3D10-1580-4DCEEB98E514}"/>
              </a:ext>
            </a:extLst>
          </p:cNvPr>
          <p:cNvSpPr>
            <a:spLocks noGrp="1" noChangeArrowheads="1"/>
          </p:cNvSpPr>
          <p:nvPr>
            <p:ph idx="1"/>
          </p:nvPr>
        </p:nvSpPr>
        <p:spPr>
          <a:xfrm>
            <a:off x="838200" y="1825625"/>
            <a:ext cx="10515600" cy="4351338"/>
          </a:xfrm>
        </p:spPr>
        <p:txBody>
          <a:bodyPr/>
          <a:lstStyle/>
          <a:p>
            <a:r>
              <a:rPr lang="en-US" altLang="mk-MK" dirty="0"/>
              <a:t>Erosion is an important morphological operation</a:t>
            </a:r>
          </a:p>
          <a:p>
            <a:endParaRPr lang="en-US" altLang="mk-MK" dirty="0"/>
          </a:p>
          <a:p>
            <a:endParaRPr lang="en-US" altLang="mk-MK" dirty="0"/>
          </a:p>
          <a:p>
            <a:endParaRPr lang="en-US" altLang="mk-MK" dirty="0"/>
          </a:p>
          <a:p>
            <a:endParaRPr lang="en-US" altLang="mk-MK" dirty="0"/>
          </a:p>
          <a:p>
            <a:endParaRPr lang="en-US" altLang="mk-MK" dirty="0"/>
          </a:p>
          <a:p>
            <a:r>
              <a:rPr lang="en-US" altLang="mk-MK" dirty="0"/>
              <a:t>Applied Structuring Element:</a:t>
            </a:r>
          </a:p>
        </p:txBody>
      </p:sp>
      <p:pic>
        <p:nvPicPr>
          <p:cNvPr id="20486" name="Picture 4" descr="erodbin">
            <a:extLst>
              <a:ext uri="{FF2B5EF4-FFF2-40B4-BE49-F238E27FC236}">
                <a16:creationId xmlns:a16="http://schemas.microsoft.com/office/drawing/2014/main" id="{B57241FD-D5E2-52A5-0A62-FE0F0DE00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2391569"/>
            <a:ext cx="5257800"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5" descr="kern3x3">
            <a:extLst>
              <a:ext uri="{FF2B5EF4-FFF2-40B4-BE49-F238E27FC236}">
                <a16:creationId xmlns:a16="http://schemas.microsoft.com/office/drawing/2014/main" id="{7A85A9F3-2EED-526B-ED15-1248F2579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105401"/>
            <a:ext cx="381000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B163B37-1022-26B9-3EC9-B24C7EA9EDC9}"/>
              </a:ext>
            </a:extLst>
          </p:cNvPr>
          <p:cNvSpPr>
            <a:spLocks noGrp="1" noChangeArrowheads="1"/>
          </p:cNvSpPr>
          <p:nvPr>
            <p:ph type="title"/>
          </p:nvPr>
        </p:nvSpPr>
        <p:spPr>
          <a:xfrm>
            <a:off x="838200" y="365125"/>
            <a:ext cx="10515600" cy="1325563"/>
          </a:xfrm>
        </p:spPr>
        <p:txBody>
          <a:bodyPr/>
          <a:lstStyle/>
          <a:p>
            <a:r>
              <a:rPr lang="en-US" altLang="mk-MK"/>
              <a:t>Example for Erosion</a:t>
            </a:r>
          </a:p>
        </p:txBody>
      </p:sp>
      <p:graphicFrame>
        <p:nvGraphicFramePr>
          <p:cNvPr id="9244" name="Group 28">
            <a:extLst>
              <a:ext uri="{FF2B5EF4-FFF2-40B4-BE49-F238E27FC236}">
                <a16:creationId xmlns:a16="http://schemas.microsoft.com/office/drawing/2014/main" id="{621DFA9B-BC1A-D04C-C03A-44447B59960C}"/>
              </a:ext>
            </a:extLst>
          </p:cNvPr>
          <p:cNvGraphicFramePr>
            <a:graphicFrameLocks noGrp="1"/>
          </p:cNvGraphicFramePr>
          <p:nvPr/>
        </p:nvGraphicFramePr>
        <p:xfrm>
          <a:off x="4419600" y="2057400"/>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1533" name="Text Box 29">
            <a:extLst>
              <a:ext uri="{FF2B5EF4-FFF2-40B4-BE49-F238E27FC236}">
                <a16:creationId xmlns:a16="http://schemas.microsoft.com/office/drawing/2014/main" id="{591A98FC-B827-EC07-8BB5-24D981921B3D}"/>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21534" name="Text Box 41">
            <a:extLst>
              <a:ext uri="{FF2B5EF4-FFF2-40B4-BE49-F238E27FC236}">
                <a16:creationId xmlns:a16="http://schemas.microsoft.com/office/drawing/2014/main" id="{B4711499-9EAE-5D51-CFD3-255C39716E19}"/>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9260" name="Group 44">
            <a:extLst>
              <a:ext uri="{FF2B5EF4-FFF2-40B4-BE49-F238E27FC236}">
                <a16:creationId xmlns:a16="http://schemas.microsoft.com/office/drawing/2014/main" id="{E2F2F108-7270-9334-EEA1-836673BCABC6}"/>
              </a:ext>
            </a:extLst>
          </p:cNvPr>
          <p:cNvGraphicFramePr>
            <a:graphicFrameLocks noGrp="1"/>
          </p:cNvGraphicFramePr>
          <p:nvPr/>
        </p:nvGraphicFramePr>
        <p:xfrm>
          <a:off x="4419600" y="4740275"/>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1559" name="Text Box 68">
            <a:extLst>
              <a:ext uri="{FF2B5EF4-FFF2-40B4-BE49-F238E27FC236}">
                <a16:creationId xmlns:a16="http://schemas.microsoft.com/office/drawing/2014/main" id="{66CDAC55-197F-9954-5D5C-16FE562A563C}"/>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21560" name="Group 71">
            <a:extLst>
              <a:ext uri="{FF2B5EF4-FFF2-40B4-BE49-F238E27FC236}">
                <a16:creationId xmlns:a16="http://schemas.microsoft.com/office/drawing/2014/main" id="{26314FFC-5FD6-D724-6F8A-88DF7E4DCE21}"/>
              </a:ext>
            </a:extLst>
          </p:cNvPr>
          <p:cNvGrpSpPr>
            <a:grpSpLocks/>
          </p:cNvGrpSpPr>
          <p:nvPr/>
        </p:nvGrpSpPr>
        <p:grpSpPr bwMode="auto">
          <a:xfrm>
            <a:off x="4419600" y="2667000"/>
            <a:ext cx="1828800" cy="1905000"/>
            <a:chOff x="1824" y="1680"/>
            <a:chExt cx="1152" cy="1200"/>
          </a:xfrm>
        </p:grpSpPr>
        <p:sp>
          <p:nvSpPr>
            <p:cNvPr id="21561" name="Rectangle 33">
              <a:extLst>
                <a:ext uri="{FF2B5EF4-FFF2-40B4-BE49-F238E27FC236}">
                  <a16:creationId xmlns:a16="http://schemas.microsoft.com/office/drawing/2014/main" id="{140D6D0E-E321-DAC5-2CCB-BE5478332CC5}"/>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1562" name="Rectangle 32">
              <a:extLst>
                <a:ext uri="{FF2B5EF4-FFF2-40B4-BE49-F238E27FC236}">
                  <a16:creationId xmlns:a16="http://schemas.microsoft.com/office/drawing/2014/main" id="{1E3F650A-022C-C740-7365-E59C0A8F30D0}"/>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1563" name="Rectangle 31">
              <a:extLst>
                <a:ext uri="{FF2B5EF4-FFF2-40B4-BE49-F238E27FC236}">
                  <a16:creationId xmlns:a16="http://schemas.microsoft.com/office/drawing/2014/main" id="{A0B22FBB-CE7E-FA43-F53C-4F330955AD55}"/>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1564" name="Line 34">
              <a:extLst>
                <a:ext uri="{FF2B5EF4-FFF2-40B4-BE49-F238E27FC236}">
                  <a16:creationId xmlns:a16="http://schemas.microsoft.com/office/drawing/2014/main" id="{F6767CFC-6D8A-C688-08A1-358028C2CD86}"/>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565" name="Line 35">
              <a:extLst>
                <a:ext uri="{FF2B5EF4-FFF2-40B4-BE49-F238E27FC236}">
                  <a16:creationId xmlns:a16="http://schemas.microsoft.com/office/drawing/2014/main" id="{2148E0E3-ED8F-8805-B2A3-0C67F792C45F}"/>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566" name="Line 36">
              <a:extLst>
                <a:ext uri="{FF2B5EF4-FFF2-40B4-BE49-F238E27FC236}">
                  <a16:creationId xmlns:a16="http://schemas.microsoft.com/office/drawing/2014/main" id="{101C7EF8-BF01-54B0-5F70-26D2E226E36C}"/>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567" name="Line 37">
              <a:extLst>
                <a:ext uri="{FF2B5EF4-FFF2-40B4-BE49-F238E27FC236}">
                  <a16:creationId xmlns:a16="http://schemas.microsoft.com/office/drawing/2014/main" id="{21C1AAB3-E767-1399-6C24-23904D839670}"/>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568" name="Line 38">
              <a:extLst>
                <a:ext uri="{FF2B5EF4-FFF2-40B4-BE49-F238E27FC236}">
                  <a16:creationId xmlns:a16="http://schemas.microsoft.com/office/drawing/2014/main" id="{9B688077-1E8C-F02E-6E4D-855CD9120AC8}"/>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569" name="Line 39">
              <a:extLst>
                <a:ext uri="{FF2B5EF4-FFF2-40B4-BE49-F238E27FC236}">
                  <a16:creationId xmlns:a16="http://schemas.microsoft.com/office/drawing/2014/main" id="{701112E2-4D4D-F86E-1D3F-BC62A46BD1D8}"/>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570" name="AutoShape 69">
              <a:extLst>
                <a:ext uri="{FF2B5EF4-FFF2-40B4-BE49-F238E27FC236}">
                  <a16:creationId xmlns:a16="http://schemas.microsoft.com/office/drawing/2014/main" id="{4CF0F509-172B-5E34-A15F-AC1C28BCADB5}"/>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21571" name="AutoShape 70">
              <a:extLst>
                <a:ext uri="{FF2B5EF4-FFF2-40B4-BE49-F238E27FC236}">
                  <a16:creationId xmlns:a16="http://schemas.microsoft.com/office/drawing/2014/main" id="{A41EF489-27BF-959A-7071-ECC08C80A762}"/>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3D5914-3571-81D4-69B9-4AFBDD0359EE}"/>
              </a:ext>
            </a:extLst>
          </p:cNvPr>
          <p:cNvSpPr>
            <a:spLocks noGrp="1" noChangeArrowheads="1"/>
          </p:cNvSpPr>
          <p:nvPr>
            <p:ph type="title"/>
          </p:nvPr>
        </p:nvSpPr>
        <p:spPr>
          <a:xfrm>
            <a:off x="838200" y="365125"/>
            <a:ext cx="10515600" cy="1325563"/>
          </a:xfrm>
        </p:spPr>
        <p:txBody>
          <a:bodyPr/>
          <a:lstStyle/>
          <a:p>
            <a:r>
              <a:rPr lang="en-US" altLang="mk-MK"/>
              <a:t>Example for Erosion</a:t>
            </a:r>
          </a:p>
        </p:txBody>
      </p:sp>
      <p:graphicFrame>
        <p:nvGraphicFramePr>
          <p:cNvPr id="10243" name="Group 3">
            <a:extLst>
              <a:ext uri="{FF2B5EF4-FFF2-40B4-BE49-F238E27FC236}">
                <a16:creationId xmlns:a16="http://schemas.microsoft.com/office/drawing/2014/main" id="{75188B3A-D8A6-DA62-EDC2-03F2AA91C26C}"/>
              </a:ext>
            </a:extLst>
          </p:cNvPr>
          <p:cNvGraphicFramePr>
            <a:graphicFrameLocks noGrp="1"/>
          </p:cNvGraphicFramePr>
          <p:nvPr/>
        </p:nvGraphicFramePr>
        <p:xfrm>
          <a:off x="4419600" y="2057400"/>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557" name="Text Box 27">
            <a:extLst>
              <a:ext uri="{FF2B5EF4-FFF2-40B4-BE49-F238E27FC236}">
                <a16:creationId xmlns:a16="http://schemas.microsoft.com/office/drawing/2014/main" id="{AC35FB86-26D2-BDF0-27C9-B3739B433C73}"/>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22558" name="Text Box 28">
            <a:extLst>
              <a:ext uri="{FF2B5EF4-FFF2-40B4-BE49-F238E27FC236}">
                <a16:creationId xmlns:a16="http://schemas.microsoft.com/office/drawing/2014/main" id="{6368E697-9EBC-8830-4FF3-00D4F472FDB4}"/>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10269" name="Group 29">
            <a:extLst>
              <a:ext uri="{FF2B5EF4-FFF2-40B4-BE49-F238E27FC236}">
                <a16:creationId xmlns:a16="http://schemas.microsoft.com/office/drawing/2014/main" id="{9738D8EF-61C7-03CD-38AD-BF4DB900AC0C}"/>
              </a:ext>
            </a:extLst>
          </p:cNvPr>
          <p:cNvGraphicFramePr>
            <a:graphicFrameLocks noGrp="1"/>
          </p:cNvGraphicFramePr>
          <p:nvPr/>
        </p:nvGraphicFramePr>
        <p:xfrm>
          <a:off x="4419600" y="4740275"/>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583" name="Text Box 53">
            <a:extLst>
              <a:ext uri="{FF2B5EF4-FFF2-40B4-BE49-F238E27FC236}">
                <a16:creationId xmlns:a16="http://schemas.microsoft.com/office/drawing/2014/main" id="{A5999BED-5248-E71B-4D62-2D577F9F4E62}"/>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22584" name="Group 54">
            <a:extLst>
              <a:ext uri="{FF2B5EF4-FFF2-40B4-BE49-F238E27FC236}">
                <a16:creationId xmlns:a16="http://schemas.microsoft.com/office/drawing/2014/main" id="{E8F52395-6E88-071A-E983-530CAFAEC362}"/>
              </a:ext>
            </a:extLst>
          </p:cNvPr>
          <p:cNvGrpSpPr>
            <a:grpSpLocks/>
          </p:cNvGrpSpPr>
          <p:nvPr/>
        </p:nvGrpSpPr>
        <p:grpSpPr bwMode="auto">
          <a:xfrm>
            <a:off x="5029200" y="2667000"/>
            <a:ext cx="1828800" cy="1905000"/>
            <a:chOff x="1824" y="1680"/>
            <a:chExt cx="1152" cy="1200"/>
          </a:xfrm>
        </p:grpSpPr>
        <p:sp>
          <p:nvSpPr>
            <p:cNvPr id="22585" name="Rectangle 55">
              <a:extLst>
                <a:ext uri="{FF2B5EF4-FFF2-40B4-BE49-F238E27FC236}">
                  <a16:creationId xmlns:a16="http://schemas.microsoft.com/office/drawing/2014/main" id="{1C6ADA6D-FF89-61AA-04FC-43E4AC81C3BA}"/>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2586" name="Rectangle 56">
              <a:extLst>
                <a:ext uri="{FF2B5EF4-FFF2-40B4-BE49-F238E27FC236}">
                  <a16:creationId xmlns:a16="http://schemas.microsoft.com/office/drawing/2014/main" id="{4D92AC41-D49E-DBFE-8886-22FAF2B668B0}"/>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2587" name="Rectangle 57">
              <a:extLst>
                <a:ext uri="{FF2B5EF4-FFF2-40B4-BE49-F238E27FC236}">
                  <a16:creationId xmlns:a16="http://schemas.microsoft.com/office/drawing/2014/main" id="{D254ECE1-152F-5590-C161-3B1C83A00A49}"/>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2588" name="Line 58">
              <a:extLst>
                <a:ext uri="{FF2B5EF4-FFF2-40B4-BE49-F238E27FC236}">
                  <a16:creationId xmlns:a16="http://schemas.microsoft.com/office/drawing/2014/main" id="{83E6EDCB-A2D5-568B-50EA-38AE18B8BFB1}"/>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89" name="Line 59">
              <a:extLst>
                <a:ext uri="{FF2B5EF4-FFF2-40B4-BE49-F238E27FC236}">
                  <a16:creationId xmlns:a16="http://schemas.microsoft.com/office/drawing/2014/main" id="{2BCD4F37-137A-0D7E-2B82-18A2B3DBCE1B}"/>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90" name="Line 60">
              <a:extLst>
                <a:ext uri="{FF2B5EF4-FFF2-40B4-BE49-F238E27FC236}">
                  <a16:creationId xmlns:a16="http://schemas.microsoft.com/office/drawing/2014/main" id="{7C561D4B-70E2-B9C6-C6C6-7775DFA9E63A}"/>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91" name="Line 61">
              <a:extLst>
                <a:ext uri="{FF2B5EF4-FFF2-40B4-BE49-F238E27FC236}">
                  <a16:creationId xmlns:a16="http://schemas.microsoft.com/office/drawing/2014/main" id="{B159D5A9-D490-9037-3A1B-9FEAD61DD25B}"/>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92" name="Line 62">
              <a:extLst>
                <a:ext uri="{FF2B5EF4-FFF2-40B4-BE49-F238E27FC236}">
                  <a16:creationId xmlns:a16="http://schemas.microsoft.com/office/drawing/2014/main" id="{1F02F088-DE8D-90BA-FA8F-79D0D834F504}"/>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93" name="Line 63">
              <a:extLst>
                <a:ext uri="{FF2B5EF4-FFF2-40B4-BE49-F238E27FC236}">
                  <a16:creationId xmlns:a16="http://schemas.microsoft.com/office/drawing/2014/main" id="{139D1CA3-ECF9-9D10-D3A6-EE8E54FA7793}"/>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94" name="AutoShape 64">
              <a:extLst>
                <a:ext uri="{FF2B5EF4-FFF2-40B4-BE49-F238E27FC236}">
                  <a16:creationId xmlns:a16="http://schemas.microsoft.com/office/drawing/2014/main" id="{E1F53737-4780-36B0-B44E-211BDC1364B5}"/>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22595" name="AutoShape 65">
              <a:extLst>
                <a:ext uri="{FF2B5EF4-FFF2-40B4-BE49-F238E27FC236}">
                  <a16:creationId xmlns:a16="http://schemas.microsoft.com/office/drawing/2014/main" id="{40B4E523-1431-1A49-64C3-553FAFB8DB25}"/>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36BAB9CE-DAE3-C580-5B83-5E6BAF1E39AC}"/>
              </a:ext>
            </a:extLst>
          </p:cNvPr>
          <p:cNvSpPr>
            <a:spLocks noGrp="1" noChangeArrowheads="1"/>
          </p:cNvSpPr>
          <p:nvPr>
            <p:ph type="title"/>
          </p:nvPr>
        </p:nvSpPr>
        <p:spPr>
          <a:xfrm>
            <a:off x="838200" y="365125"/>
            <a:ext cx="10515600" cy="1325563"/>
          </a:xfrm>
        </p:spPr>
        <p:txBody>
          <a:bodyPr/>
          <a:lstStyle/>
          <a:p>
            <a:r>
              <a:rPr lang="en-US" altLang="mk-MK"/>
              <a:t>Example for Erosion</a:t>
            </a:r>
          </a:p>
        </p:txBody>
      </p:sp>
      <p:graphicFrame>
        <p:nvGraphicFramePr>
          <p:cNvPr id="11267" name="Group 3">
            <a:extLst>
              <a:ext uri="{FF2B5EF4-FFF2-40B4-BE49-F238E27FC236}">
                <a16:creationId xmlns:a16="http://schemas.microsoft.com/office/drawing/2014/main" id="{C416A043-6083-0AB2-BB2D-FE33EB35C149}"/>
              </a:ext>
            </a:extLst>
          </p:cNvPr>
          <p:cNvGraphicFramePr>
            <a:graphicFrameLocks noGrp="1"/>
          </p:cNvGraphicFramePr>
          <p:nvPr/>
        </p:nvGraphicFramePr>
        <p:xfrm>
          <a:off x="4419600" y="2057400"/>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3581" name="Text Box 27">
            <a:extLst>
              <a:ext uri="{FF2B5EF4-FFF2-40B4-BE49-F238E27FC236}">
                <a16:creationId xmlns:a16="http://schemas.microsoft.com/office/drawing/2014/main" id="{D32B0A49-FF69-9964-C1E3-DB29F1F8FFDC}"/>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23582" name="Text Box 28">
            <a:extLst>
              <a:ext uri="{FF2B5EF4-FFF2-40B4-BE49-F238E27FC236}">
                <a16:creationId xmlns:a16="http://schemas.microsoft.com/office/drawing/2014/main" id="{F3D790D7-AE29-74A3-DDC5-50FBECF791C2}"/>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11293" name="Group 29">
            <a:extLst>
              <a:ext uri="{FF2B5EF4-FFF2-40B4-BE49-F238E27FC236}">
                <a16:creationId xmlns:a16="http://schemas.microsoft.com/office/drawing/2014/main" id="{B0A33CC6-AC4F-F332-8BB5-B70AB6F2BFD3}"/>
              </a:ext>
            </a:extLst>
          </p:cNvPr>
          <p:cNvGraphicFramePr>
            <a:graphicFrameLocks noGrp="1"/>
          </p:cNvGraphicFramePr>
          <p:nvPr/>
        </p:nvGraphicFramePr>
        <p:xfrm>
          <a:off x="4419600" y="4740275"/>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3607" name="Text Box 53">
            <a:extLst>
              <a:ext uri="{FF2B5EF4-FFF2-40B4-BE49-F238E27FC236}">
                <a16:creationId xmlns:a16="http://schemas.microsoft.com/office/drawing/2014/main" id="{B013A785-E304-4888-05CF-36E81D071EF3}"/>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23608" name="Group 54">
            <a:extLst>
              <a:ext uri="{FF2B5EF4-FFF2-40B4-BE49-F238E27FC236}">
                <a16:creationId xmlns:a16="http://schemas.microsoft.com/office/drawing/2014/main" id="{FD54AE0C-2AA5-F81A-2E19-03875DD9FF37}"/>
              </a:ext>
            </a:extLst>
          </p:cNvPr>
          <p:cNvGrpSpPr>
            <a:grpSpLocks/>
          </p:cNvGrpSpPr>
          <p:nvPr/>
        </p:nvGrpSpPr>
        <p:grpSpPr bwMode="auto">
          <a:xfrm>
            <a:off x="5638800" y="2667000"/>
            <a:ext cx="1828800" cy="1905000"/>
            <a:chOff x="1824" y="1680"/>
            <a:chExt cx="1152" cy="1200"/>
          </a:xfrm>
        </p:grpSpPr>
        <p:sp>
          <p:nvSpPr>
            <p:cNvPr id="23609" name="Rectangle 55">
              <a:extLst>
                <a:ext uri="{FF2B5EF4-FFF2-40B4-BE49-F238E27FC236}">
                  <a16:creationId xmlns:a16="http://schemas.microsoft.com/office/drawing/2014/main" id="{C6EE7B22-C528-F351-D6D4-DA67D2991AF5}"/>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3610" name="Rectangle 56">
              <a:extLst>
                <a:ext uri="{FF2B5EF4-FFF2-40B4-BE49-F238E27FC236}">
                  <a16:creationId xmlns:a16="http://schemas.microsoft.com/office/drawing/2014/main" id="{C9E2E58D-671B-6FA4-736A-BEC7513D213A}"/>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3611" name="Rectangle 57">
              <a:extLst>
                <a:ext uri="{FF2B5EF4-FFF2-40B4-BE49-F238E27FC236}">
                  <a16:creationId xmlns:a16="http://schemas.microsoft.com/office/drawing/2014/main" id="{2A84297A-9129-1BF1-8A57-02DBEBCCD409}"/>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3612" name="Line 58">
              <a:extLst>
                <a:ext uri="{FF2B5EF4-FFF2-40B4-BE49-F238E27FC236}">
                  <a16:creationId xmlns:a16="http://schemas.microsoft.com/office/drawing/2014/main" id="{42336E88-ADF0-1979-2FD8-74B9B8ACA36C}"/>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3613" name="Line 59">
              <a:extLst>
                <a:ext uri="{FF2B5EF4-FFF2-40B4-BE49-F238E27FC236}">
                  <a16:creationId xmlns:a16="http://schemas.microsoft.com/office/drawing/2014/main" id="{860F6403-57D3-EB68-63A3-1A42F4397CD1}"/>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3614" name="Line 60">
              <a:extLst>
                <a:ext uri="{FF2B5EF4-FFF2-40B4-BE49-F238E27FC236}">
                  <a16:creationId xmlns:a16="http://schemas.microsoft.com/office/drawing/2014/main" id="{A510E6F6-E59D-4B2C-0266-0F96A24CBD0F}"/>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3615" name="Line 61">
              <a:extLst>
                <a:ext uri="{FF2B5EF4-FFF2-40B4-BE49-F238E27FC236}">
                  <a16:creationId xmlns:a16="http://schemas.microsoft.com/office/drawing/2014/main" id="{38202C59-88D4-92E6-F13B-FBEFA618D6B7}"/>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3616" name="Line 62">
              <a:extLst>
                <a:ext uri="{FF2B5EF4-FFF2-40B4-BE49-F238E27FC236}">
                  <a16:creationId xmlns:a16="http://schemas.microsoft.com/office/drawing/2014/main" id="{ADB63573-DF34-2379-47F9-A3F43EB5FFD0}"/>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3617" name="Line 63">
              <a:extLst>
                <a:ext uri="{FF2B5EF4-FFF2-40B4-BE49-F238E27FC236}">
                  <a16:creationId xmlns:a16="http://schemas.microsoft.com/office/drawing/2014/main" id="{A8B21007-2E41-525C-9955-5F1769517CC6}"/>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3618" name="AutoShape 64">
              <a:extLst>
                <a:ext uri="{FF2B5EF4-FFF2-40B4-BE49-F238E27FC236}">
                  <a16:creationId xmlns:a16="http://schemas.microsoft.com/office/drawing/2014/main" id="{82DC5536-226B-933C-AEEE-3AF6985B97C7}"/>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23619" name="AutoShape 65">
              <a:extLst>
                <a:ext uri="{FF2B5EF4-FFF2-40B4-BE49-F238E27FC236}">
                  <a16:creationId xmlns:a16="http://schemas.microsoft.com/office/drawing/2014/main" id="{181D30F3-4680-05E2-1BE3-6BAA0DF5C01A}"/>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B1AD4BE6-1A01-2980-00A9-67C8A4EC982F}"/>
              </a:ext>
            </a:extLst>
          </p:cNvPr>
          <p:cNvSpPr>
            <a:spLocks noGrp="1" noChangeArrowheads="1"/>
          </p:cNvSpPr>
          <p:nvPr>
            <p:ph type="title"/>
          </p:nvPr>
        </p:nvSpPr>
        <p:spPr>
          <a:xfrm>
            <a:off x="838200" y="365125"/>
            <a:ext cx="10515600" cy="1325563"/>
          </a:xfrm>
        </p:spPr>
        <p:txBody>
          <a:bodyPr/>
          <a:lstStyle/>
          <a:p>
            <a:r>
              <a:rPr lang="en-US" altLang="mk-MK"/>
              <a:t>Example for Erosion</a:t>
            </a:r>
          </a:p>
        </p:txBody>
      </p:sp>
      <p:graphicFrame>
        <p:nvGraphicFramePr>
          <p:cNvPr id="12291" name="Group 3">
            <a:extLst>
              <a:ext uri="{FF2B5EF4-FFF2-40B4-BE49-F238E27FC236}">
                <a16:creationId xmlns:a16="http://schemas.microsoft.com/office/drawing/2014/main" id="{E6E487EC-1B7B-DE10-71CD-31BE1E971D4A}"/>
              </a:ext>
            </a:extLst>
          </p:cNvPr>
          <p:cNvGraphicFramePr>
            <a:graphicFrameLocks noGrp="1"/>
          </p:cNvGraphicFramePr>
          <p:nvPr/>
        </p:nvGraphicFramePr>
        <p:xfrm>
          <a:off x="4419600" y="2057400"/>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4605" name="Text Box 27">
            <a:extLst>
              <a:ext uri="{FF2B5EF4-FFF2-40B4-BE49-F238E27FC236}">
                <a16:creationId xmlns:a16="http://schemas.microsoft.com/office/drawing/2014/main" id="{92990A44-A398-EBC5-A9E4-EC678ADC5316}"/>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24606" name="Text Box 28">
            <a:extLst>
              <a:ext uri="{FF2B5EF4-FFF2-40B4-BE49-F238E27FC236}">
                <a16:creationId xmlns:a16="http://schemas.microsoft.com/office/drawing/2014/main" id="{0A82D194-32C5-77F6-51B5-E7345B796294}"/>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12317" name="Group 29">
            <a:extLst>
              <a:ext uri="{FF2B5EF4-FFF2-40B4-BE49-F238E27FC236}">
                <a16:creationId xmlns:a16="http://schemas.microsoft.com/office/drawing/2014/main" id="{3DF204A7-423D-8A9D-F84F-22BA88170EAF}"/>
              </a:ext>
            </a:extLst>
          </p:cNvPr>
          <p:cNvGraphicFramePr>
            <a:graphicFrameLocks noGrp="1"/>
          </p:cNvGraphicFramePr>
          <p:nvPr/>
        </p:nvGraphicFramePr>
        <p:xfrm>
          <a:off x="4419600" y="4740275"/>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4631" name="Text Box 53">
            <a:extLst>
              <a:ext uri="{FF2B5EF4-FFF2-40B4-BE49-F238E27FC236}">
                <a16:creationId xmlns:a16="http://schemas.microsoft.com/office/drawing/2014/main" id="{6FB18979-592A-0D76-0733-2875937E1D69}"/>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24632" name="Group 54">
            <a:extLst>
              <a:ext uri="{FF2B5EF4-FFF2-40B4-BE49-F238E27FC236}">
                <a16:creationId xmlns:a16="http://schemas.microsoft.com/office/drawing/2014/main" id="{807D81B9-701B-94B4-5D7E-0F3DCFFA125B}"/>
              </a:ext>
            </a:extLst>
          </p:cNvPr>
          <p:cNvGrpSpPr>
            <a:grpSpLocks/>
          </p:cNvGrpSpPr>
          <p:nvPr/>
        </p:nvGrpSpPr>
        <p:grpSpPr bwMode="auto">
          <a:xfrm>
            <a:off x="6248400" y="2667000"/>
            <a:ext cx="1828800" cy="1905000"/>
            <a:chOff x="1824" y="1680"/>
            <a:chExt cx="1152" cy="1200"/>
          </a:xfrm>
        </p:grpSpPr>
        <p:sp>
          <p:nvSpPr>
            <p:cNvPr id="24633" name="Rectangle 55">
              <a:extLst>
                <a:ext uri="{FF2B5EF4-FFF2-40B4-BE49-F238E27FC236}">
                  <a16:creationId xmlns:a16="http://schemas.microsoft.com/office/drawing/2014/main" id="{08F90A21-18DA-39B7-9E6A-586303E736A3}"/>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4634" name="Rectangle 56">
              <a:extLst>
                <a:ext uri="{FF2B5EF4-FFF2-40B4-BE49-F238E27FC236}">
                  <a16:creationId xmlns:a16="http://schemas.microsoft.com/office/drawing/2014/main" id="{CF8D63E8-E232-F54D-CCBC-B70A11285947}"/>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4635" name="Rectangle 57">
              <a:extLst>
                <a:ext uri="{FF2B5EF4-FFF2-40B4-BE49-F238E27FC236}">
                  <a16:creationId xmlns:a16="http://schemas.microsoft.com/office/drawing/2014/main" id="{9854AE49-17A3-6F3F-20A6-E2202C9EB7B1}"/>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4636" name="Line 58">
              <a:extLst>
                <a:ext uri="{FF2B5EF4-FFF2-40B4-BE49-F238E27FC236}">
                  <a16:creationId xmlns:a16="http://schemas.microsoft.com/office/drawing/2014/main" id="{9393258B-1E5F-7439-D1D5-40668CEC1C00}"/>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637" name="Line 59">
              <a:extLst>
                <a:ext uri="{FF2B5EF4-FFF2-40B4-BE49-F238E27FC236}">
                  <a16:creationId xmlns:a16="http://schemas.microsoft.com/office/drawing/2014/main" id="{91816142-E385-F9A2-2C68-27DAD4A31EE1}"/>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638" name="Line 60">
              <a:extLst>
                <a:ext uri="{FF2B5EF4-FFF2-40B4-BE49-F238E27FC236}">
                  <a16:creationId xmlns:a16="http://schemas.microsoft.com/office/drawing/2014/main" id="{2776F616-F4A8-5498-210E-C188FD08592C}"/>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639" name="Line 61">
              <a:extLst>
                <a:ext uri="{FF2B5EF4-FFF2-40B4-BE49-F238E27FC236}">
                  <a16:creationId xmlns:a16="http://schemas.microsoft.com/office/drawing/2014/main" id="{730AE0C7-ADA7-7E75-2850-2CCA333C426E}"/>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640" name="Line 62">
              <a:extLst>
                <a:ext uri="{FF2B5EF4-FFF2-40B4-BE49-F238E27FC236}">
                  <a16:creationId xmlns:a16="http://schemas.microsoft.com/office/drawing/2014/main" id="{5F5D058D-3282-D003-E45E-F9983565DC66}"/>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641" name="Line 63">
              <a:extLst>
                <a:ext uri="{FF2B5EF4-FFF2-40B4-BE49-F238E27FC236}">
                  <a16:creationId xmlns:a16="http://schemas.microsoft.com/office/drawing/2014/main" id="{B709ED02-0C72-CBB4-BE25-3EEB298DD5EA}"/>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642" name="AutoShape 64">
              <a:extLst>
                <a:ext uri="{FF2B5EF4-FFF2-40B4-BE49-F238E27FC236}">
                  <a16:creationId xmlns:a16="http://schemas.microsoft.com/office/drawing/2014/main" id="{7464A3C8-976C-67AB-D0E5-E0675FA88037}"/>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24643" name="AutoShape 65">
              <a:extLst>
                <a:ext uri="{FF2B5EF4-FFF2-40B4-BE49-F238E27FC236}">
                  <a16:creationId xmlns:a16="http://schemas.microsoft.com/office/drawing/2014/main" id="{2B3DE4E4-1E81-8474-88A1-C502D6DAD006}"/>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34399-53C2-F066-EEE2-725CA95982F6}"/>
              </a:ext>
            </a:extLst>
          </p:cNvPr>
          <p:cNvSpPr>
            <a:spLocks noGrp="1"/>
          </p:cNvSpPr>
          <p:nvPr>
            <p:ph type="title"/>
          </p:nvPr>
        </p:nvSpPr>
        <p:spPr/>
        <p:txBody>
          <a:bodyPr/>
          <a:lstStyle/>
          <a:p>
            <a:r>
              <a:rPr lang="en-US" dirty="0"/>
              <a:t>Applications of Digital Image Processing (3)</a:t>
            </a:r>
            <a:endParaRPr lang="en-GB" dirty="0"/>
          </a:p>
        </p:txBody>
      </p:sp>
      <p:sp>
        <p:nvSpPr>
          <p:cNvPr id="3" name="Content Placeholder 2">
            <a:extLst>
              <a:ext uri="{FF2B5EF4-FFF2-40B4-BE49-F238E27FC236}">
                <a16:creationId xmlns:a16="http://schemas.microsoft.com/office/drawing/2014/main" id="{DD88BBB7-AABB-8538-495E-5F44E4DC2CD3}"/>
              </a:ext>
            </a:extLst>
          </p:cNvPr>
          <p:cNvSpPr>
            <a:spLocks noGrp="1"/>
          </p:cNvSpPr>
          <p:nvPr>
            <p:ph idx="1"/>
          </p:nvPr>
        </p:nvSpPr>
        <p:spPr/>
        <p:txBody>
          <a:bodyPr>
            <a:normAutofit fontScale="92500" lnSpcReduction="10000"/>
          </a:bodyPr>
          <a:lstStyle/>
          <a:p>
            <a:r>
              <a:rPr lang="en-US" dirty="0"/>
              <a:t>Entertainment and Multimedia</a:t>
            </a:r>
          </a:p>
          <a:p>
            <a:pPr lvl="1"/>
            <a:r>
              <a:rPr lang="en-US" dirty="0"/>
              <a:t>Photo and Video Editing: Enhancing and manipulating images and videos for artistic and practical purposes</a:t>
            </a:r>
          </a:p>
          <a:p>
            <a:pPr lvl="1"/>
            <a:r>
              <a:rPr lang="en-US" dirty="0"/>
              <a:t>Virtual Reality and Augmented Reality: Creating immersive experiences by integrating real-world images with virtual elements</a:t>
            </a:r>
          </a:p>
          <a:p>
            <a:pPr lvl="1"/>
            <a:r>
              <a:rPr lang="en-US" dirty="0"/>
              <a:t>Gaming: Enhancing graphics and creating realistic environments in video games</a:t>
            </a:r>
          </a:p>
          <a:p>
            <a:r>
              <a:rPr lang="en-US" dirty="0"/>
              <a:t>Document Processing</a:t>
            </a:r>
          </a:p>
          <a:p>
            <a:pPr lvl="1"/>
            <a:r>
              <a:rPr lang="en-US" dirty="0"/>
              <a:t>OCR (Optical Character Recognition): Converting printed text into digital text for easy editing and searching</a:t>
            </a:r>
          </a:p>
          <a:p>
            <a:pPr lvl="1"/>
            <a:r>
              <a:rPr lang="en-US" dirty="0"/>
              <a:t>Barcode and QR Code Scanning: Reading and interpreting barcodes and QR codes for quick information retrieval</a:t>
            </a:r>
          </a:p>
          <a:p>
            <a:pPr lvl="1"/>
            <a:r>
              <a:rPr lang="en-US" dirty="0"/>
              <a:t>Document Enhancement and Restoration: Improving the quality of scanned documents and restoring old or damaged documents</a:t>
            </a:r>
            <a:endParaRPr lang="en-GB" dirty="0"/>
          </a:p>
          <a:p>
            <a:endParaRPr lang="en-GB" dirty="0"/>
          </a:p>
        </p:txBody>
      </p:sp>
    </p:spTree>
    <p:extLst>
      <p:ext uri="{BB962C8B-B14F-4D97-AF65-F5344CB8AC3E}">
        <p14:creationId xmlns:p14="http://schemas.microsoft.com/office/powerpoint/2010/main" val="1354135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EC53D7E-3FB3-DC49-F14C-B0F799A28524}"/>
              </a:ext>
            </a:extLst>
          </p:cNvPr>
          <p:cNvSpPr>
            <a:spLocks noGrp="1" noChangeArrowheads="1"/>
          </p:cNvSpPr>
          <p:nvPr>
            <p:ph type="title"/>
          </p:nvPr>
        </p:nvSpPr>
        <p:spPr>
          <a:xfrm>
            <a:off x="838200" y="365125"/>
            <a:ext cx="10515600" cy="1325563"/>
          </a:xfrm>
        </p:spPr>
        <p:txBody>
          <a:bodyPr/>
          <a:lstStyle/>
          <a:p>
            <a:r>
              <a:rPr lang="en-US" altLang="mk-MK"/>
              <a:t>Example for Erosion</a:t>
            </a:r>
          </a:p>
        </p:txBody>
      </p:sp>
      <p:graphicFrame>
        <p:nvGraphicFramePr>
          <p:cNvPr id="13315" name="Group 3">
            <a:extLst>
              <a:ext uri="{FF2B5EF4-FFF2-40B4-BE49-F238E27FC236}">
                <a16:creationId xmlns:a16="http://schemas.microsoft.com/office/drawing/2014/main" id="{983C886A-D605-D1FC-DD6D-DE11CDFDC2BD}"/>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5629" name="Text Box 27">
            <a:extLst>
              <a:ext uri="{FF2B5EF4-FFF2-40B4-BE49-F238E27FC236}">
                <a16:creationId xmlns:a16="http://schemas.microsoft.com/office/drawing/2014/main" id="{129CD4D1-AB19-C760-8A6C-3F576B69F37C}"/>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25630" name="Text Box 28">
            <a:extLst>
              <a:ext uri="{FF2B5EF4-FFF2-40B4-BE49-F238E27FC236}">
                <a16:creationId xmlns:a16="http://schemas.microsoft.com/office/drawing/2014/main" id="{65EEA8DF-6DE3-72FC-A44A-9206C638A3A4}"/>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13341" name="Group 29">
            <a:extLst>
              <a:ext uri="{FF2B5EF4-FFF2-40B4-BE49-F238E27FC236}">
                <a16:creationId xmlns:a16="http://schemas.microsoft.com/office/drawing/2014/main" id="{CAA89035-30D2-978A-5E33-C9ED7798FE61}"/>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5655" name="Text Box 53">
            <a:extLst>
              <a:ext uri="{FF2B5EF4-FFF2-40B4-BE49-F238E27FC236}">
                <a16:creationId xmlns:a16="http://schemas.microsoft.com/office/drawing/2014/main" id="{F5899B89-6D32-D608-6674-852B37B59FD6}"/>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25656" name="Group 54">
            <a:extLst>
              <a:ext uri="{FF2B5EF4-FFF2-40B4-BE49-F238E27FC236}">
                <a16:creationId xmlns:a16="http://schemas.microsoft.com/office/drawing/2014/main" id="{90CDA4D3-139E-FEF9-065F-4C7A542A371C}"/>
              </a:ext>
            </a:extLst>
          </p:cNvPr>
          <p:cNvGrpSpPr>
            <a:grpSpLocks/>
          </p:cNvGrpSpPr>
          <p:nvPr/>
        </p:nvGrpSpPr>
        <p:grpSpPr bwMode="auto">
          <a:xfrm>
            <a:off x="6858000" y="2667000"/>
            <a:ext cx="1828800" cy="1905000"/>
            <a:chOff x="1824" y="1680"/>
            <a:chExt cx="1152" cy="1200"/>
          </a:xfrm>
        </p:grpSpPr>
        <p:sp>
          <p:nvSpPr>
            <p:cNvPr id="25657" name="Rectangle 55">
              <a:extLst>
                <a:ext uri="{FF2B5EF4-FFF2-40B4-BE49-F238E27FC236}">
                  <a16:creationId xmlns:a16="http://schemas.microsoft.com/office/drawing/2014/main" id="{1F6487DD-56E6-8BDF-0787-6046715265B7}"/>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5658" name="Rectangle 56">
              <a:extLst>
                <a:ext uri="{FF2B5EF4-FFF2-40B4-BE49-F238E27FC236}">
                  <a16:creationId xmlns:a16="http://schemas.microsoft.com/office/drawing/2014/main" id="{CC0FD704-CFE6-B849-9EC7-A05345ECC330}"/>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5659" name="Rectangle 57">
              <a:extLst>
                <a:ext uri="{FF2B5EF4-FFF2-40B4-BE49-F238E27FC236}">
                  <a16:creationId xmlns:a16="http://schemas.microsoft.com/office/drawing/2014/main" id="{BAE0B909-38DD-401C-17CC-9A0E1E0EB7AC}"/>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5660" name="Line 58">
              <a:extLst>
                <a:ext uri="{FF2B5EF4-FFF2-40B4-BE49-F238E27FC236}">
                  <a16:creationId xmlns:a16="http://schemas.microsoft.com/office/drawing/2014/main" id="{4779666C-B23B-7CB1-DE81-52B52187F90B}"/>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5661" name="Line 59">
              <a:extLst>
                <a:ext uri="{FF2B5EF4-FFF2-40B4-BE49-F238E27FC236}">
                  <a16:creationId xmlns:a16="http://schemas.microsoft.com/office/drawing/2014/main" id="{60465D2F-B2D5-8E53-338B-3358B486D5DE}"/>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5662" name="Line 60">
              <a:extLst>
                <a:ext uri="{FF2B5EF4-FFF2-40B4-BE49-F238E27FC236}">
                  <a16:creationId xmlns:a16="http://schemas.microsoft.com/office/drawing/2014/main" id="{80C20F50-FD6F-BD07-DFC0-536C8809F95B}"/>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5663" name="Line 61">
              <a:extLst>
                <a:ext uri="{FF2B5EF4-FFF2-40B4-BE49-F238E27FC236}">
                  <a16:creationId xmlns:a16="http://schemas.microsoft.com/office/drawing/2014/main" id="{7C6326AB-6C4C-62BA-5084-DE74D48B152C}"/>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5664" name="Line 62">
              <a:extLst>
                <a:ext uri="{FF2B5EF4-FFF2-40B4-BE49-F238E27FC236}">
                  <a16:creationId xmlns:a16="http://schemas.microsoft.com/office/drawing/2014/main" id="{D426DC12-D87A-71C8-7B5A-CC6451A1A13D}"/>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5665" name="Line 63">
              <a:extLst>
                <a:ext uri="{FF2B5EF4-FFF2-40B4-BE49-F238E27FC236}">
                  <a16:creationId xmlns:a16="http://schemas.microsoft.com/office/drawing/2014/main" id="{57A8F43B-250A-ECA7-F0BB-59BF63F4BE5E}"/>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5666" name="AutoShape 64">
              <a:extLst>
                <a:ext uri="{FF2B5EF4-FFF2-40B4-BE49-F238E27FC236}">
                  <a16:creationId xmlns:a16="http://schemas.microsoft.com/office/drawing/2014/main" id="{E87B7FF8-0B01-A671-24FC-3E57B65FC330}"/>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25667" name="AutoShape 65">
              <a:extLst>
                <a:ext uri="{FF2B5EF4-FFF2-40B4-BE49-F238E27FC236}">
                  <a16:creationId xmlns:a16="http://schemas.microsoft.com/office/drawing/2014/main" id="{DDA11CC5-16DC-88DB-2467-1D1D70009016}"/>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26E72DB-7AF8-3F27-A5AB-EE70F7CB7F2D}"/>
              </a:ext>
            </a:extLst>
          </p:cNvPr>
          <p:cNvSpPr>
            <a:spLocks noGrp="1" noChangeArrowheads="1"/>
          </p:cNvSpPr>
          <p:nvPr>
            <p:ph type="title"/>
          </p:nvPr>
        </p:nvSpPr>
        <p:spPr>
          <a:xfrm>
            <a:off x="838200" y="365125"/>
            <a:ext cx="10515600" cy="1325563"/>
          </a:xfrm>
        </p:spPr>
        <p:txBody>
          <a:bodyPr/>
          <a:lstStyle/>
          <a:p>
            <a:r>
              <a:rPr lang="en-US" altLang="mk-MK"/>
              <a:t>Example for Erosion</a:t>
            </a:r>
          </a:p>
        </p:txBody>
      </p:sp>
      <p:graphicFrame>
        <p:nvGraphicFramePr>
          <p:cNvPr id="14339" name="Group 3">
            <a:extLst>
              <a:ext uri="{FF2B5EF4-FFF2-40B4-BE49-F238E27FC236}">
                <a16:creationId xmlns:a16="http://schemas.microsoft.com/office/drawing/2014/main" id="{B2C57DD7-6612-8DBC-DB2A-951840835134}"/>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6653" name="Text Box 27">
            <a:extLst>
              <a:ext uri="{FF2B5EF4-FFF2-40B4-BE49-F238E27FC236}">
                <a16:creationId xmlns:a16="http://schemas.microsoft.com/office/drawing/2014/main" id="{2093E8CF-1D6E-5C91-0175-27B61840827F}"/>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26654" name="Text Box 28">
            <a:extLst>
              <a:ext uri="{FF2B5EF4-FFF2-40B4-BE49-F238E27FC236}">
                <a16:creationId xmlns:a16="http://schemas.microsoft.com/office/drawing/2014/main" id="{0F7BD1FA-D17C-A440-7A17-1DA3A742DC73}"/>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14365" name="Group 29">
            <a:extLst>
              <a:ext uri="{FF2B5EF4-FFF2-40B4-BE49-F238E27FC236}">
                <a16:creationId xmlns:a16="http://schemas.microsoft.com/office/drawing/2014/main" id="{F88046C9-1325-1190-3BA8-2D65AC276395}"/>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6679" name="Text Box 53">
            <a:extLst>
              <a:ext uri="{FF2B5EF4-FFF2-40B4-BE49-F238E27FC236}">
                <a16:creationId xmlns:a16="http://schemas.microsoft.com/office/drawing/2014/main" id="{ADD31185-7D73-BD8B-B399-724604D8FD59}"/>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26680" name="Group 54">
            <a:extLst>
              <a:ext uri="{FF2B5EF4-FFF2-40B4-BE49-F238E27FC236}">
                <a16:creationId xmlns:a16="http://schemas.microsoft.com/office/drawing/2014/main" id="{1BF1F49A-3D45-65B6-CD43-35823285CD9E}"/>
              </a:ext>
            </a:extLst>
          </p:cNvPr>
          <p:cNvGrpSpPr>
            <a:grpSpLocks/>
          </p:cNvGrpSpPr>
          <p:nvPr/>
        </p:nvGrpSpPr>
        <p:grpSpPr bwMode="auto">
          <a:xfrm>
            <a:off x="7467600" y="2667000"/>
            <a:ext cx="1828800" cy="1905000"/>
            <a:chOff x="1824" y="1680"/>
            <a:chExt cx="1152" cy="1200"/>
          </a:xfrm>
        </p:grpSpPr>
        <p:sp>
          <p:nvSpPr>
            <p:cNvPr id="26681" name="Rectangle 55">
              <a:extLst>
                <a:ext uri="{FF2B5EF4-FFF2-40B4-BE49-F238E27FC236}">
                  <a16:creationId xmlns:a16="http://schemas.microsoft.com/office/drawing/2014/main" id="{B51B36FD-001E-A5A5-108F-42F3413028DA}"/>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6682" name="Rectangle 56">
              <a:extLst>
                <a:ext uri="{FF2B5EF4-FFF2-40B4-BE49-F238E27FC236}">
                  <a16:creationId xmlns:a16="http://schemas.microsoft.com/office/drawing/2014/main" id="{845CD26D-8307-23F8-4D04-E905A9EBA73A}"/>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6683" name="Rectangle 57">
              <a:extLst>
                <a:ext uri="{FF2B5EF4-FFF2-40B4-BE49-F238E27FC236}">
                  <a16:creationId xmlns:a16="http://schemas.microsoft.com/office/drawing/2014/main" id="{6B46690A-BD98-1CF5-1B9F-A83E2A432287}"/>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6684" name="Line 58">
              <a:extLst>
                <a:ext uri="{FF2B5EF4-FFF2-40B4-BE49-F238E27FC236}">
                  <a16:creationId xmlns:a16="http://schemas.microsoft.com/office/drawing/2014/main" id="{1BAD3E5D-62AE-9982-9D67-84D7E73A6F21}"/>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6685" name="Line 59">
              <a:extLst>
                <a:ext uri="{FF2B5EF4-FFF2-40B4-BE49-F238E27FC236}">
                  <a16:creationId xmlns:a16="http://schemas.microsoft.com/office/drawing/2014/main" id="{4D7E8F29-D296-BD8B-76AB-9D72537404F7}"/>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6686" name="Line 60">
              <a:extLst>
                <a:ext uri="{FF2B5EF4-FFF2-40B4-BE49-F238E27FC236}">
                  <a16:creationId xmlns:a16="http://schemas.microsoft.com/office/drawing/2014/main" id="{84757FC4-6188-9D48-2207-15AB80D5096F}"/>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6687" name="Line 61">
              <a:extLst>
                <a:ext uri="{FF2B5EF4-FFF2-40B4-BE49-F238E27FC236}">
                  <a16:creationId xmlns:a16="http://schemas.microsoft.com/office/drawing/2014/main" id="{851D3930-FA94-64EE-3973-22B1ED945CE5}"/>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6688" name="Line 62">
              <a:extLst>
                <a:ext uri="{FF2B5EF4-FFF2-40B4-BE49-F238E27FC236}">
                  <a16:creationId xmlns:a16="http://schemas.microsoft.com/office/drawing/2014/main" id="{72D97AE9-695A-A7A0-2AE3-0D05EB05E813}"/>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6689" name="Line 63">
              <a:extLst>
                <a:ext uri="{FF2B5EF4-FFF2-40B4-BE49-F238E27FC236}">
                  <a16:creationId xmlns:a16="http://schemas.microsoft.com/office/drawing/2014/main" id="{15933C54-9F98-9000-B32C-8E17814165FC}"/>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6690" name="AutoShape 64">
              <a:extLst>
                <a:ext uri="{FF2B5EF4-FFF2-40B4-BE49-F238E27FC236}">
                  <a16:creationId xmlns:a16="http://schemas.microsoft.com/office/drawing/2014/main" id="{2F605A66-1531-10B4-32CF-45F224204F22}"/>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26691" name="AutoShape 65">
              <a:extLst>
                <a:ext uri="{FF2B5EF4-FFF2-40B4-BE49-F238E27FC236}">
                  <a16:creationId xmlns:a16="http://schemas.microsoft.com/office/drawing/2014/main" id="{D03BFF6E-0F52-4262-B9C9-D730ADF4106C}"/>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ADD8CFD-6195-526B-754C-018FB198B901}"/>
              </a:ext>
            </a:extLst>
          </p:cNvPr>
          <p:cNvSpPr>
            <a:spLocks noGrp="1" noChangeArrowheads="1"/>
          </p:cNvSpPr>
          <p:nvPr>
            <p:ph type="title"/>
          </p:nvPr>
        </p:nvSpPr>
        <p:spPr>
          <a:xfrm>
            <a:off x="838200" y="365125"/>
            <a:ext cx="10515600" cy="1325563"/>
          </a:xfrm>
        </p:spPr>
        <p:txBody>
          <a:bodyPr/>
          <a:lstStyle/>
          <a:p>
            <a:r>
              <a:rPr lang="en-US" altLang="mk-MK"/>
              <a:t>Example for Erosion</a:t>
            </a:r>
          </a:p>
        </p:txBody>
      </p:sp>
      <p:graphicFrame>
        <p:nvGraphicFramePr>
          <p:cNvPr id="15363" name="Group 3">
            <a:extLst>
              <a:ext uri="{FF2B5EF4-FFF2-40B4-BE49-F238E27FC236}">
                <a16:creationId xmlns:a16="http://schemas.microsoft.com/office/drawing/2014/main" id="{8BCA226F-60AC-8C4D-3DAF-43939AB6C02C}"/>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7677" name="Text Box 27">
            <a:extLst>
              <a:ext uri="{FF2B5EF4-FFF2-40B4-BE49-F238E27FC236}">
                <a16:creationId xmlns:a16="http://schemas.microsoft.com/office/drawing/2014/main" id="{98575007-E5D4-7077-9116-57892409081B}"/>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27678" name="Text Box 28">
            <a:extLst>
              <a:ext uri="{FF2B5EF4-FFF2-40B4-BE49-F238E27FC236}">
                <a16:creationId xmlns:a16="http://schemas.microsoft.com/office/drawing/2014/main" id="{8B3FA8E5-E311-5D48-E9CF-DA6347F92592}"/>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15389" name="Group 29">
            <a:extLst>
              <a:ext uri="{FF2B5EF4-FFF2-40B4-BE49-F238E27FC236}">
                <a16:creationId xmlns:a16="http://schemas.microsoft.com/office/drawing/2014/main" id="{EB747F19-24F0-8239-C6E1-C904109684FD}"/>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7703" name="Text Box 53">
            <a:extLst>
              <a:ext uri="{FF2B5EF4-FFF2-40B4-BE49-F238E27FC236}">
                <a16:creationId xmlns:a16="http://schemas.microsoft.com/office/drawing/2014/main" id="{DE2309E4-761E-76F2-B442-3F69B346175F}"/>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27704" name="Group 54">
            <a:extLst>
              <a:ext uri="{FF2B5EF4-FFF2-40B4-BE49-F238E27FC236}">
                <a16:creationId xmlns:a16="http://schemas.microsoft.com/office/drawing/2014/main" id="{E22A4AB6-DE72-E784-EA2D-AA1B01EBF78D}"/>
              </a:ext>
            </a:extLst>
          </p:cNvPr>
          <p:cNvGrpSpPr>
            <a:grpSpLocks/>
          </p:cNvGrpSpPr>
          <p:nvPr/>
        </p:nvGrpSpPr>
        <p:grpSpPr bwMode="auto">
          <a:xfrm>
            <a:off x="8077200" y="2667000"/>
            <a:ext cx="1828800" cy="1905000"/>
            <a:chOff x="1824" y="1680"/>
            <a:chExt cx="1152" cy="1200"/>
          </a:xfrm>
        </p:grpSpPr>
        <p:sp>
          <p:nvSpPr>
            <p:cNvPr id="27705" name="Rectangle 55">
              <a:extLst>
                <a:ext uri="{FF2B5EF4-FFF2-40B4-BE49-F238E27FC236}">
                  <a16:creationId xmlns:a16="http://schemas.microsoft.com/office/drawing/2014/main" id="{612D9856-6BD9-3223-D496-08580C877600}"/>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7706" name="Rectangle 56">
              <a:extLst>
                <a:ext uri="{FF2B5EF4-FFF2-40B4-BE49-F238E27FC236}">
                  <a16:creationId xmlns:a16="http://schemas.microsoft.com/office/drawing/2014/main" id="{21613F10-50D5-320D-6161-C4721FA37B47}"/>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7707" name="Rectangle 57">
              <a:extLst>
                <a:ext uri="{FF2B5EF4-FFF2-40B4-BE49-F238E27FC236}">
                  <a16:creationId xmlns:a16="http://schemas.microsoft.com/office/drawing/2014/main" id="{13D77393-B233-2599-7BB3-BFF6DA267FA4}"/>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7708" name="Line 58">
              <a:extLst>
                <a:ext uri="{FF2B5EF4-FFF2-40B4-BE49-F238E27FC236}">
                  <a16:creationId xmlns:a16="http://schemas.microsoft.com/office/drawing/2014/main" id="{86777AEA-76A8-9B41-D978-59011B96F7AE}"/>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709" name="Line 59">
              <a:extLst>
                <a:ext uri="{FF2B5EF4-FFF2-40B4-BE49-F238E27FC236}">
                  <a16:creationId xmlns:a16="http://schemas.microsoft.com/office/drawing/2014/main" id="{773D859B-5FB1-A324-56AA-1939109E9231}"/>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710" name="Line 60">
              <a:extLst>
                <a:ext uri="{FF2B5EF4-FFF2-40B4-BE49-F238E27FC236}">
                  <a16:creationId xmlns:a16="http://schemas.microsoft.com/office/drawing/2014/main" id="{550C8036-867D-5A11-B364-2A6153361407}"/>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711" name="Line 61">
              <a:extLst>
                <a:ext uri="{FF2B5EF4-FFF2-40B4-BE49-F238E27FC236}">
                  <a16:creationId xmlns:a16="http://schemas.microsoft.com/office/drawing/2014/main" id="{D715FD50-8AB6-9EA1-4A5B-30C5BD795CBA}"/>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712" name="Line 62">
              <a:extLst>
                <a:ext uri="{FF2B5EF4-FFF2-40B4-BE49-F238E27FC236}">
                  <a16:creationId xmlns:a16="http://schemas.microsoft.com/office/drawing/2014/main" id="{A30B51A6-0A99-EB94-8414-C18187F6D68B}"/>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713" name="Line 63">
              <a:extLst>
                <a:ext uri="{FF2B5EF4-FFF2-40B4-BE49-F238E27FC236}">
                  <a16:creationId xmlns:a16="http://schemas.microsoft.com/office/drawing/2014/main" id="{31137BF4-0A95-484C-E00F-593FC4B3D4F8}"/>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714" name="AutoShape 64">
              <a:extLst>
                <a:ext uri="{FF2B5EF4-FFF2-40B4-BE49-F238E27FC236}">
                  <a16:creationId xmlns:a16="http://schemas.microsoft.com/office/drawing/2014/main" id="{286C9BC8-5A3C-D5FD-7591-AAC6821A4AD4}"/>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27715" name="AutoShape 65">
              <a:extLst>
                <a:ext uri="{FF2B5EF4-FFF2-40B4-BE49-F238E27FC236}">
                  <a16:creationId xmlns:a16="http://schemas.microsoft.com/office/drawing/2014/main" id="{E1A34B74-99D8-0C38-6E1A-D06B8A361D82}"/>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5ABCE9D-6181-9B41-5C75-3DB3B8E84ADF}"/>
              </a:ext>
            </a:extLst>
          </p:cNvPr>
          <p:cNvSpPr>
            <a:spLocks noGrp="1" noChangeArrowheads="1"/>
          </p:cNvSpPr>
          <p:nvPr>
            <p:ph type="title"/>
          </p:nvPr>
        </p:nvSpPr>
        <p:spPr>
          <a:xfrm>
            <a:off x="838200" y="365125"/>
            <a:ext cx="10515600" cy="1325563"/>
          </a:xfrm>
        </p:spPr>
        <p:txBody>
          <a:bodyPr/>
          <a:lstStyle/>
          <a:p>
            <a:r>
              <a:rPr lang="en-US" altLang="mk-MK"/>
              <a:t>Example for Erosion</a:t>
            </a:r>
          </a:p>
        </p:txBody>
      </p:sp>
      <p:graphicFrame>
        <p:nvGraphicFramePr>
          <p:cNvPr id="16387" name="Group 3">
            <a:extLst>
              <a:ext uri="{FF2B5EF4-FFF2-40B4-BE49-F238E27FC236}">
                <a16:creationId xmlns:a16="http://schemas.microsoft.com/office/drawing/2014/main" id="{E0348778-5EB4-EFCC-5E89-9FE25BA77257}"/>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701" name="Text Box 27">
            <a:extLst>
              <a:ext uri="{FF2B5EF4-FFF2-40B4-BE49-F238E27FC236}">
                <a16:creationId xmlns:a16="http://schemas.microsoft.com/office/drawing/2014/main" id="{E7C881DB-F566-27C4-3E4F-CEA4763351CC}"/>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28702" name="Text Box 28">
            <a:extLst>
              <a:ext uri="{FF2B5EF4-FFF2-40B4-BE49-F238E27FC236}">
                <a16:creationId xmlns:a16="http://schemas.microsoft.com/office/drawing/2014/main" id="{B8E25550-9B27-649C-3990-1E18DEEEAA79}"/>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16413" name="Group 29">
            <a:extLst>
              <a:ext uri="{FF2B5EF4-FFF2-40B4-BE49-F238E27FC236}">
                <a16:creationId xmlns:a16="http://schemas.microsoft.com/office/drawing/2014/main" id="{83513BC9-42C2-418E-8D9E-A82AACEA2F1B}"/>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727" name="Text Box 53">
            <a:extLst>
              <a:ext uri="{FF2B5EF4-FFF2-40B4-BE49-F238E27FC236}">
                <a16:creationId xmlns:a16="http://schemas.microsoft.com/office/drawing/2014/main" id="{68CDDD50-D718-3640-1624-A17532CADA6E}"/>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28728" name="Group 54">
            <a:extLst>
              <a:ext uri="{FF2B5EF4-FFF2-40B4-BE49-F238E27FC236}">
                <a16:creationId xmlns:a16="http://schemas.microsoft.com/office/drawing/2014/main" id="{A18D4911-2F25-FFF5-DC93-044845C3AA10}"/>
              </a:ext>
            </a:extLst>
          </p:cNvPr>
          <p:cNvGrpSpPr>
            <a:grpSpLocks/>
          </p:cNvGrpSpPr>
          <p:nvPr/>
        </p:nvGrpSpPr>
        <p:grpSpPr bwMode="auto">
          <a:xfrm>
            <a:off x="8686800" y="2667000"/>
            <a:ext cx="1828800" cy="1905000"/>
            <a:chOff x="1824" y="1680"/>
            <a:chExt cx="1152" cy="1200"/>
          </a:xfrm>
        </p:grpSpPr>
        <p:sp>
          <p:nvSpPr>
            <p:cNvPr id="28729" name="Rectangle 55">
              <a:extLst>
                <a:ext uri="{FF2B5EF4-FFF2-40B4-BE49-F238E27FC236}">
                  <a16:creationId xmlns:a16="http://schemas.microsoft.com/office/drawing/2014/main" id="{B6678B68-9C25-77D5-ED66-248B4D938537}"/>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8730" name="Rectangle 56">
              <a:extLst>
                <a:ext uri="{FF2B5EF4-FFF2-40B4-BE49-F238E27FC236}">
                  <a16:creationId xmlns:a16="http://schemas.microsoft.com/office/drawing/2014/main" id="{298358B5-3D89-8AEA-44D6-8542A2C46967}"/>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8731" name="Rectangle 57">
              <a:extLst>
                <a:ext uri="{FF2B5EF4-FFF2-40B4-BE49-F238E27FC236}">
                  <a16:creationId xmlns:a16="http://schemas.microsoft.com/office/drawing/2014/main" id="{7B63696F-772C-053B-BEFA-01118B69E18B}"/>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28732" name="Line 58">
              <a:extLst>
                <a:ext uri="{FF2B5EF4-FFF2-40B4-BE49-F238E27FC236}">
                  <a16:creationId xmlns:a16="http://schemas.microsoft.com/office/drawing/2014/main" id="{618A553E-280F-5123-1930-5EA9FC6236EE}"/>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733" name="Line 59">
              <a:extLst>
                <a:ext uri="{FF2B5EF4-FFF2-40B4-BE49-F238E27FC236}">
                  <a16:creationId xmlns:a16="http://schemas.microsoft.com/office/drawing/2014/main" id="{B1BDC482-4498-11CD-9412-704F8AD555EA}"/>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734" name="Line 60">
              <a:extLst>
                <a:ext uri="{FF2B5EF4-FFF2-40B4-BE49-F238E27FC236}">
                  <a16:creationId xmlns:a16="http://schemas.microsoft.com/office/drawing/2014/main" id="{D7C902EE-BFA2-3918-0A9F-D4D372E149B7}"/>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735" name="Line 61">
              <a:extLst>
                <a:ext uri="{FF2B5EF4-FFF2-40B4-BE49-F238E27FC236}">
                  <a16:creationId xmlns:a16="http://schemas.microsoft.com/office/drawing/2014/main" id="{1D026E1F-74EE-DBDE-48A3-952CE8C627CE}"/>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736" name="Line 62">
              <a:extLst>
                <a:ext uri="{FF2B5EF4-FFF2-40B4-BE49-F238E27FC236}">
                  <a16:creationId xmlns:a16="http://schemas.microsoft.com/office/drawing/2014/main" id="{D29BE147-14E3-A62B-4B47-40ADD458145B}"/>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737" name="Line 63">
              <a:extLst>
                <a:ext uri="{FF2B5EF4-FFF2-40B4-BE49-F238E27FC236}">
                  <a16:creationId xmlns:a16="http://schemas.microsoft.com/office/drawing/2014/main" id="{13623811-794A-3393-7234-45F17B725032}"/>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738" name="AutoShape 64">
              <a:extLst>
                <a:ext uri="{FF2B5EF4-FFF2-40B4-BE49-F238E27FC236}">
                  <a16:creationId xmlns:a16="http://schemas.microsoft.com/office/drawing/2014/main" id="{E05E6EE1-C45B-8B4F-D85A-4A2BD6D30234}"/>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28739" name="AutoShape 65">
              <a:extLst>
                <a:ext uri="{FF2B5EF4-FFF2-40B4-BE49-F238E27FC236}">
                  <a16:creationId xmlns:a16="http://schemas.microsoft.com/office/drawing/2014/main" id="{8B8E1951-BA70-4390-81A4-08574FAEED4E}"/>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48BBEAF-1A42-2F1F-CD76-EAB07D3CA408}"/>
              </a:ext>
            </a:extLst>
          </p:cNvPr>
          <p:cNvSpPr>
            <a:spLocks noGrp="1" noChangeArrowheads="1"/>
          </p:cNvSpPr>
          <p:nvPr>
            <p:ph type="title"/>
          </p:nvPr>
        </p:nvSpPr>
        <p:spPr>
          <a:xfrm>
            <a:off x="838200" y="365125"/>
            <a:ext cx="10515600" cy="1325563"/>
          </a:xfrm>
        </p:spPr>
        <p:txBody>
          <a:bodyPr/>
          <a:lstStyle/>
          <a:p>
            <a:r>
              <a:rPr lang="en-US" altLang="mk-MK"/>
              <a:t>Another example of erosion</a:t>
            </a:r>
          </a:p>
        </p:txBody>
      </p:sp>
      <p:sp>
        <p:nvSpPr>
          <p:cNvPr id="29699" name="Rectangle 3">
            <a:extLst>
              <a:ext uri="{FF2B5EF4-FFF2-40B4-BE49-F238E27FC236}">
                <a16:creationId xmlns:a16="http://schemas.microsoft.com/office/drawing/2014/main" id="{A15FB1A0-58FF-51BF-A990-B9F50D844C27}"/>
              </a:ext>
            </a:extLst>
          </p:cNvPr>
          <p:cNvSpPr>
            <a:spLocks noGrp="1" noChangeArrowheads="1"/>
          </p:cNvSpPr>
          <p:nvPr>
            <p:ph idx="1"/>
          </p:nvPr>
        </p:nvSpPr>
        <p:spPr>
          <a:xfrm>
            <a:off x="838200" y="1825625"/>
            <a:ext cx="10515600" cy="4351338"/>
          </a:xfrm>
        </p:spPr>
        <p:txBody>
          <a:bodyPr>
            <a:normAutofit/>
          </a:bodyPr>
          <a:lstStyle/>
          <a:p>
            <a:r>
              <a:rPr lang="en-GB" altLang="mk-MK"/>
              <a:t>White = 0, black = 1, dual property, image as a result of erosion gets darker</a:t>
            </a:r>
          </a:p>
        </p:txBody>
      </p:sp>
      <p:pic>
        <p:nvPicPr>
          <p:cNvPr id="29702" name="Picture 4" descr="wdg2thr3">
            <a:extLst>
              <a:ext uri="{FF2B5EF4-FFF2-40B4-BE49-F238E27FC236}">
                <a16:creationId xmlns:a16="http://schemas.microsoft.com/office/drawing/2014/main" id="{758A8A25-D630-DECE-2758-EDD39824F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51" y="3009901"/>
            <a:ext cx="3382963"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5" descr="wdg2ero1">
            <a:extLst>
              <a:ext uri="{FF2B5EF4-FFF2-40B4-BE49-F238E27FC236}">
                <a16:creationId xmlns:a16="http://schemas.microsoft.com/office/drawing/2014/main" id="{352593A9-EAC0-B4A8-32E7-48A84F942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9388" y="3009901"/>
            <a:ext cx="3382962"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AutoShape 6">
            <a:extLst>
              <a:ext uri="{FF2B5EF4-FFF2-40B4-BE49-F238E27FC236}">
                <a16:creationId xmlns:a16="http://schemas.microsoft.com/office/drawing/2014/main" id="{D2FDC620-3AED-7ECD-9776-D00DBE744742}"/>
              </a:ext>
            </a:extLst>
          </p:cNvPr>
          <p:cNvSpPr>
            <a:spLocks noChangeArrowheads="1"/>
          </p:cNvSpPr>
          <p:nvPr/>
        </p:nvSpPr>
        <p:spPr bwMode="auto">
          <a:xfrm>
            <a:off x="5568950" y="3771900"/>
            <a:ext cx="838200" cy="685800"/>
          </a:xfrm>
          <a:prstGeom prst="rightArrow">
            <a:avLst>
              <a:gd name="adj1" fmla="val 50000"/>
              <a:gd name="adj2" fmla="val 30556"/>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EE4CAC3B-B81A-50D6-D4C9-01D1CC657B4F}"/>
              </a:ext>
            </a:extLst>
          </p:cNvPr>
          <p:cNvSpPr>
            <a:spLocks noGrp="1" noChangeArrowheads="1"/>
          </p:cNvSpPr>
          <p:nvPr>
            <p:ph type="title"/>
          </p:nvPr>
        </p:nvSpPr>
        <p:spPr>
          <a:xfrm>
            <a:off x="838200" y="365125"/>
            <a:ext cx="10515600" cy="1325563"/>
          </a:xfrm>
        </p:spPr>
        <p:txBody>
          <a:bodyPr/>
          <a:lstStyle/>
          <a:p>
            <a:r>
              <a:rPr lang="en-US" altLang="mk-MK"/>
              <a:t>Counting Coins</a:t>
            </a:r>
          </a:p>
        </p:txBody>
      </p:sp>
      <p:sp>
        <p:nvSpPr>
          <p:cNvPr id="32771" name="Rectangle 3">
            <a:extLst>
              <a:ext uri="{FF2B5EF4-FFF2-40B4-BE49-F238E27FC236}">
                <a16:creationId xmlns:a16="http://schemas.microsoft.com/office/drawing/2014/main" id="{CDFDAC7F-7023-9BBD-D545-ADE9748C0314}"/>
              </a:ext>
            </a:extLst>
          </p:cNvPr>
          <p:cNvSpPr>
            <a:spLocks noGrp="1" noChangeArrowheads="1"/>
          </p:cNvSpPr>
          <p:nvPr>
            <p:ph idx="1"/>
          </p:nvPr>
        </p:nvSpPr>
        <p:spPr>
          <a:xfrm>
            <a:off x="838200" y="1825625"/>
            <a:ext cx="10515600" cy="4351338"/>
          </a:xfrm>
        </p:spPr>
        <p:txBody>
          <a:bodyPr/>
          <a:lstStyle/>
          <a:p>
            <a:r>
              <a:rPr lang="en-US" altLang="mk-MK"/>
              <a:t>Counting coins is difficult because they touch each other!</a:t>
            </a:r>
          </a:p>
          <a:p>
            <a:r>
              <a:rPr lang="en-US" altLang="mk-MK"/>
              <a:t>Solution: Binarization and Erosion separates them!</a:t>
            </a:r>
          </a:p>
        </p:txBody>
      </p:sp>
      <p:pic>
        <p:nvPicPr>
          <p:cNvPr id="32774" name="Picture 4" descr="mon1">
            <a:extLst>
              <a:ext uri="{FF2B5EF4-FFF2-40B4-BE49-F238E27FC236}">
                <a16:creationId xmlns:a16="http://schemas.microsoft.com/office/drawing/2014/main" id="{FD94976D-1699-3F97-C49A-0BF88E9C7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3381375"/>
            <a:ext cx="241300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5" descr="mon1thr1">
            <a:extLst>
              <a:ext uri="{FF2B5EF4-FFF2-40B4-BE49-F238E27FC236}">
                <a16:creationId xmlns:a16="http://schemas.microsoft.com/office/drawing/2014/main" id="{6D178AD5-5D6E-7124-AD77-4ED9D2AD3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1" y="3381376"/>
            <a:ext cx="242252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6" descr="mon1ero1">
            <a:extLst>
              <a:ext uri="{FF2B5EF4-FFF2-40B4-BE49-F238E27FC236}">
                <a16:creationId xmlns:a16="http://schemas.microsoft.com/office/drawing/2014/main" id="{FB5B2CEA-0482-1127-3A95-76B7875BC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1" y="3381376"/>
            <a:ext cx="242252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49FD7F09-759A-21BD-FB5D-73A3306F838F}"/>
              </a:ext>
            </a:extLst>
          </p:cNvPr>
          <p:cNvSpPr>
            <a:spLocks noGrp="1" noChangeArrowheads="1"/>
          </p:cNvSpPr>
          <p:nvPr>
            <p:ph type="title"/>
          </p:nvPr>
        </p:nvSpPr>
        <p:spPr>
          <a:xfrm>
            <a:off x="838200" y="365125"/>
            <a:ext cx="10515600" cy="1325563"/>
          </a:xfrm>
        </p:spPr>
        <p:txBody>
          <a:bodyPr/>
          <a:lstStyle/>
          <a:p>
            <a:r>
              <a:rPr lang="en-US" altLang="mk-MK" dirty="0"/>
              <a:t>Example Image with Dilation</a:t>
            </a:r>
          </a:p>
        </p:txBody>
      </p:sp>
      <p:sp>
        <p:nvSpPr>
          <p:cNvPr id="34819" name="Rectangle 3">
            <a:extLst>
              <a:ext uri="{FF2B5EF4-FFF2-40B4-BE49-F238E27FC236}">
                <a16:creationId xmlns:a16="http://schemas.microsoft.com/office/drawing/2014/main" id="{12018499-6A40-43F1-ACA3-3DA10B343F53}"/>
              </a:ext>
            </a:extLst>
          </p:cNvPr>
          <p:cNvSpPr>
            <a:spLocks noGrp="1" noChangeArrowheads="1"/>
          </p:cNvSpPr>
          <p:nvPr>
            <p:ph idx="1"/>
          </p:nvPr>
        </p:nvSpPr>
        <p:spPr>
          <a:xfrm>
            <a:off x="838200" y="1825625"/>
            <a:ext cx="10515600" cy="4351338"/>
          </a:xfrm>
        </p:spPr>
        <p:txBody>
          <a:bodyPr/>
          <a:lstStyle/>
          <a:p>
            <a:r>
              <a:rPr lang="en-US" altLang="mk-MK" dirty="0"/>
              <a:t>Dilation is an important morphological operation</a:t>
            </a:r>
          </a:p>
          <a:p>
            <a:endParaRPr lang="en-US" altLang="mk-MK" dirty="0"/>
          </a:p>
          <a:p>
            <a:endParaRPr lang="en-US" altLang="mk-MK" dirty="0"/>
          </a:p>
          <a:p>
            <a:endParaRPr lang="en-US" altLang="mk-MK" dirty="0"/>
          </a:p>
          <a:p>
            <a:endParaRPr lang="en-US" altLang="mk-MK" dirty="0"/>
          </a:p>
          <a:p>
            <a:endParaRPr lang="en-US" altLang="mk-MK" dirty="0"/>
          </a:p>
          <a:p>
            <a:r>
              <a:rPr lang="en-US" altLang="mk-MK" dirty="0"/>
              <a:t>Applied Structuring Element:</a:t>
            </a:r>
          </a:p>
        </p:txBody>
      </p:sp>
      <p:pic>
        <p:nvPicPr>
          <p:cNvPr id="34822" name="Picture 5" descr="kern3x3">
            <a:extLst>
              <a:ext uri="{FF2B5EF4-FFF2-40B4-BE49-F238E27FC236}">
                <a16:creationId xmlns:a16="http://schemas.microsoft.com/office/drawing/2014/main" id="{B750E5EF-5952-BAB5-7739-C6322D8F3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5181600"/>
            <a:ext cx="381000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6" descr="diltbin">
            <a:extLst>
              <a:ext uri="{FF2B5EF4-FFF2-40B4-BE49-F238E27FC236}">
                <a16:creationId xmlns:a16="http://schemas.microsoft.com/office/drawing/2014/main" id="{76550328-7210-62E1-E80A-333576D9F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650" y="2357438"/>
            <a:ext cx="55435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91A1A58-8771-D2C7-9135-FAF539326267}"/>
              </a:ext>
            </a:extLst>
          </p:cNvPr>
          <p:cNvSpPr>
            <a:spLocks noGrp="1" noChangeArrowheads="1"/>
          </p:cNvSpPr>
          <p:nvPr>
            <p:ph type="title"/>
          </p:nvPr>
        </p:nvSpPr>
        <p:spPr>
          <a:xfrm>
            <a:off x="838200" y="365125"/>
            <a:ext cx="10515600" cy="1325563"/>
          </a:xfrm>
        </p:spPr>
        <p:txBody>
          <a:bodyPr/>
          <a:lstStyle/>
          <a:p>
            <a:r>
              <a:rPr lang="en-US" altLang="mk-MK"/>
              <a:t>Dilation</a:t>
            </a:r>
          </a:p>
        </p:txBody>
      </p:sp>
      <p:sp>
        <p:nvSpPr>
          <p:cNvPr id="35843" name="Rectangle 3">
            <a:extLst>
              <a:ext uri="{FF2B5EF4-FFF2-40B4-BE49-F238E27FC236}">
                <a16:creationId xmlns:a16="http://schemas.microsoft.com/office/drawing/2014/main" id="{C9C95218-8ED2-A55A-B808-3A693B056CE6}"/>
              </a:ext>
            </a:extLst>
          </p:cNvPr>
          <p:cNvSpPr>
            <a:spLocks noGrp="1" noChangeArrowheads="1"/>
          </p:cNvSpPr>
          <p:nvPr>
            <p:ph idx="1"/>
          </p:nvPr>
        </p:nvSpPr>
        <p:spPr>
          <a:xfrm>
            <a:off x="838200" y="1825625"/>
            <a:ext cx="10515600" cy="4351338"/>
          </a:xfrm>
        </p:spPr>
        <p:txBody>
          <a:bodyPr/>
          <a:lstStyle/>
          <a:p>
            <a:r>
              <a:rPr lang="en-US" altLang="mk-MK"/>
              <a:t>Dilation is the set of all points in the image, where the structuring element “touches” the foreground.</a:t>
            </a:r>
          </a:p>
          <a:p>
            <a:r>
              <a:rPr lang="en-US" altLang="mk-MK"/>
              <a:t>Consider each pixel in the input image</a:t>
            </a:r>
          </a:p>
          <a:p>
            <a:pPr lvl="1"/>
            <a:r>
              <a:rPr lang="en-US" altLang="mk-MK"/>
              <a:t>If the structuring element touches the foreground image, write a “1” at the origin of the structuring element!</a:t>
            </a:r>
          </a:p>
          <a:p>
            <a:r>
              <a:rPr lang="en-US" altLang="mk-MK"/>
              <a:t>Input:</a:t>
            </a:r>
          </a:p>
          <a:p>
            <a:pPr lvl="1"/>
            <a:r>
              <a:rPr lang="en-US" altLang="mk-MK"/>
              <a:t>Binary Image</a:t>
            </a:r>
          </a:p>
          <a:p>
            <a:pPr lvl="1"/>
            <a:r>
              <a:rPr lang="en-US" altLang="mk-MK"/>
              <a:t>Structuring Element, containing only 1s!!</a:t>
            </a:r>
          </a:p>
          <a:p>
            <a:pPr lvl="1"/>
            <a:endParaRPr lang="en-US" altLang="mk-MK"/>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8931DDD2-6FF8-C434-41D4-E74B653E17DF}"/>
              </a:ext>
            </a:extLst>
          </p:cNvPr>
          <p:cNvSpPr>
            <a:spLocks noGrp="1" noChangeArrowheads="1"/>
          </p:cNvSpPr>
          <p:nvPr>
            <p:ph type="title"/>
          </p:nvPr>
        </p:nvSpPr>
        <p:spPr>
          <a:xfrm>
            <a:off x="838200" y="365125"/>
            <a:ext cx="10515600" cy="1325563"/>
          </a:xfrm>
        </p:spPr>
        <p:txBody>
          <a:bodyPr/>
          <a:lstStyle/>
          <a:p>
            <a:r>
              <a:rPr lang="en-US" altLang="mk-MK"/>
              <a:t>Example for Dilation</a:t>
            </a:r>
          </a:p>
        </p:txBody>
      </p:sp>
      <p:graphicFrame>
        <p:nvGraphicFramePr>
          <p:cNvPr id="27651" name="Group 3">
            <a:extLst>
              <a:ext uri="{FF2B5EF4-FFF2-40B4-BE49-F238E27FC236}">
                <a16:creationId xmlns:a16="http://schemas.microsoft.com/office/drawing/2014/main" id="{0AC1CC41-7FBF-D9C4-5877-0CB10BF17B83}"/>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6893" name="Text Box 27">
            <a:extLst>
              <a:ext uri="{FF2B5EF4-FFF2-40B4-BE49-F238E27FC236}">
                <a16:creationId xmlns:a16="http://schemas.microsoft.com/office/drawing/2014/main" id="{989EE2AC-D8B7-C8BE-2B60-EC4ED8CAE917}"/>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36894" name="Text Box 28">
            <a:extLst>
              <a:ext uri="{FF2B5EF4-FFF2-40B4-BE49-F238E27FC236}">
                <a16:creationId xmlns:a16="http://schemas.microsoft.com/office/drawing/2014/main" id="{548D3D41-24B9-6A3C-83A3-FDA2A9E459BF}"/>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27677" name="Group 29">
            <a:extLst>
              <a:ext uri="{FF2B5EF4-FFF2-40B4-BE49-F238E27FC236}">
                <a16:creationId xmlns:a16="http://schemas.microsoft.com/office/drawing/2014/main" id="{C5977C5E-AA06-7B9E-ED25-ACF892FF839D}"/>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6919" name="Text Box 53">
            <a:extLst>
              <a:ext uri="{FF2B5EF4-FFF2-40B4-BE49-F238E27FC236}">
                <a16:creationId xmlns:a16="http://schemas.microsoft.com/office/drawing/2014/main" id="{EF44A8B6-58D2-167F-88C7-0C935AB549AD}"/>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36920" name="Group 54">
            <a:extLst>
              <a:ext uri="{FF2B5EF4-FFF2-40B4-BE49-F238E27FC236}">
                <a16:creationId xmlns:a16="http://schemas.microsoft.com/office/drawing/2014/main" id="{0240B307-D02F-4640-2791-73F7280375F2}"/>
              </a:ext>
            </a:extLst>
          </p:cNvPr>
          <p:cNvGrpSpPr>
            <a:grpSpLocks/>
          </p:cNvGrpSpPr>
          <p:nvPr/>
        </p:nvGrpSpPr>
        <p:grpSpPr bwMode="auto">
          <a:xfrm>
            <a:off x="4419600" y="2667000"/>
            <a:ext cx="1828800" cy="1905000"/>
            <a:chOff x="1824" y="1680"/>
            <a:chExt cx="1152" cy="1200"/>
          </a:xfrm>
        </p:grpSpPr>
        <p:sp>
          <p:nvSpPr>
            <p:cNvPr id="36921" name="Rectangle 55">
              <a:extLst>
                <a:ext uri="{FF2B5EF4-FFF2-40B4-BE49-F238E27FC236}">
                  <a16:creationId xmlns:a16="http://schemas.microsoft.com/office/drawing/2014/main" id="{496B380E-0AE9-DAEF-72D3-8A0E6B3393AB}"/>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6922" name="Rectangle 56">
              <a:extLst>
                <a:ext uri="{FF2B5EF4-FFF2-40B4-BE49-F238E27FC236}">
                  <a16:creationId xmlns:a16="http://schemas.microsoft.com/office/drawing/2014/main" id="{E4C93168-5EAE-59C0-09BB-F0A2B78AEF56}"/>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6923" name="Rectangle 57">
              <a:extLst>
                <a:ext uri="{FF2B5EF4-FFF2-40B4-BE49-F238E27FC236}">
                  <a16:creationId xmlns:a16="http://schemas.microsoft.com/office/drawing/2014/main" id="{28317812-6DCF-857C-F39D-D3D6B5898073}"/>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6924" name="Line 58">
              <a:extLst>
                <a:ext uri="{FF2B5EF4-FFF2-40B4-BE49-F238E27FC236}">
                  <a16:creationId xmlns:a16="http://schemas.microsoft.com/office/drawing/2014/main" id="{5371C415-3454-A445-E773-E1A9D7F1BC6E}"/>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925" name="Line 59">
              <a:extLst>
                <a:ext uri="{FF2B5EF4-FFF2-40B4-BE49-F238E27FC236}">
                  <a16:creationId xmlns:a16="http://schemas.microsoft.com/office/drawing/2014/main" id="{14F83485-8962-DC37-7FCD-6D544ECCB742}"/>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926" name="Line 60">
              <a:extLst>
                <a:ext uri="{FF2B5EF4-FFF2-40B4-BE49-F238E27FC236}">
                  <a16:creationId xmlns:a16="http://schemas.microsoft.com/office/drawing/2014/main" id="{B1577E19-F02C-892A-1E6F-91CCAE180956}"/>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927" name="Line 61">
              <a:extLst>
                <a:ext uri="{FF2B5EF4-FFF2-40B4-BE49-F238E27FC236}">
                  <a16:creationId xmlns:a16="http://schemas.microsoft.com/office/drawing/2014/main" id="{F9438CEA-301E-4460-D2A4-4145754C2085}"/>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928" name="Line 62">
              <a:extLst>
                <a:ext uri="{FF2B5EF4-FFF2-40B4-BE49-F238E27FC236}">
                  <a16:creationId xmlns:a16="http://schemas.microsoft.com/office/drawing/2014/main" id="{2B4F552A-C0F2-8104-8904-6B2D81C88195}"/>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929" name="Line 63">
              <a:extLst>
                <a:ext uri="{FF2B5EF4-FFF2-40B4-BE49-F238E27FC236}">
                  <a16:creationId xmlns:a16="http://schemas.microsoft.com/office/drawing/2014/main" id="{871A8AFB-5BB1-1A91-AC7A-0F88C4B3DD23}"/>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930" name="AutoShape 64">
              <a:extLst>
                <a:ext uri="{FF2B5EF4-FFF2-40B4-BE49-F238E27FC236}">
                  <a16:creationId xmlns:a16="http://schemas.microsoft.com/office/drawing/2014/main" id="{A0FBA9E6-6142-91D2-6DAF-5B3B798A9F46}"/>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36931" name="AutoShape 65">
              <a:extLst>
                <a:ext uri="{FF2B5EF4-FFF2-40B4-BE49-F238E27FC236}">
                  <a16:creationId xmlns:a16="http://schemas.microsoft.com/office/drawing/2014/main" id="{C95C0A3E-1B1C-BC1C-890D-71D1024A23FE}"/>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0FC3DD75-8488-A1C0-9263-29622D917C01}"/>
              </a:ext>
            </a:extLst>
          </p:cNvPr>
          <p:cNvSpPr>
            <a:spLocks noGrp="1" noChangeArrowheads="1"/>
          </p:cNvSpPr>
          <p:nvPr>
            <p:ph type="title"/>
          </p:nvPr>
        </p:nvSpPr>
        <p:spPr>
          <a:xfrm>
            <a:off x="838200" y="365125"/>
            <a:ext cx="10515600" cy="1325563"/>
          </a:xfrm>
        </p:spPr>
        <p:txBody>
          <a:bodyPr/>
          <a:lstStyle/>
          <a:p>
            <a:r>
              <a:rPr lang="en-US" altLang="mk-MK"/>
              <a:t>Example for Dilation</a:t>
            </a:r>
          </a:p>
        </p:txBody>
      </p:sp>
      <p:graphicFrame>
        <p:nvGraphicFramePr>
          <p:cNvPr id="28675" name="Group 3">
            <a:extLst>
              <a:ext uri="{FF2B5EF4-FFF2-40B4-BE49-F238E27FC236}">
                <a16:creationId xmlns:a16="http://schemas.microsoft.com/office/drawing/2014/main" id="{85D5F04D-A977-EB6A-979B-C4C96008DEAE}"/>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7917" name="Text Box 27">
            <a:extLst>
              <a:ext uri="{FF2B5EF4-FFF2-40B4-BE49-F238E27FC236}">
                <a16:creationId xmlns:a16="http://schemas.microsoft.com/office/drawing/2014/main" id="{C921E219-BD35-44BE-ACD8-FC718DAFC29F}"/>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37918" name="Text Box 28">
            <a:extLst>
              <a:ext uri="{FF2B5EF4-FFF2-40B4-BE49-F238E27FC236}">
                <a16:creationId xmlns:a16="http://schemas.microsoft.com/office/drawing/2014/main" id="{81BC6805-770C-0D2A-D897-E4457F772BEC}"/>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28701" name="Group 29">
            <a:extLst>
              <a:ext uri="{FF2B5EF4-FFF2-40B4-BE49-F238E27FC236}">
                <a16:creationId xmlns:a16="http://schemas.microsoft.com/office/drawing/2014/main" id="{DD3A9CB1-A1FE-6DC5-107D-0E9385C6D228}"/>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7943" name="Text Box 53">
            <a:extLst>
              <a:ext uri="{FF2B5EF4-FFF2-40B4-BE49-F238E27FC236}">
                <a16:creationId xmlns:a16="http://schemas.microsoft.com/office/drawing/2014/main" id="{1B0102B1-FFD9-5FD3-EDA4-64DD30662A59}"/>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37944" name="Group 54">
            <a:extLst>
              <a:ext uri="{FF2B5EF4-FFF2-40B4-BE49-F238E27FC236}">
                <a16:creationId xmlns:a16="http://schemas.microsoft.com/office/drawing/2014/main" id="{B28A8595-35EC-82C3-8293-2300818DDFD9}"/>
              </a:ext>
            </a:extLst>
          </p:cNvPr>
          <p:cNvGrpSpPr>
            <a:grpSpLocks/>
          </p:cNvGrpSpPr>
          <p:nvPr/>
        </p:nvGrpSpPr>
        <p:grpSpPr bwMode="auto">
          <a:xfrm>
            <a:off x="5029200" y="2667000"/>
            <a:ext cx="1828800" cy="1905000"/>
            <a:chOff x="1824" y="1680"/>
            <a:chExt cx="1152" cy="1200"/>
          </a:xfrm>
        </p:grpSpPr>
        <p:sp>
          <p:nvSpPr>
            <p:cNvPr id="37945" name="Rectangle 55">
              <a:extLst>
                <a:ext uri="{FF2B5EF4-FFF2-40B4-BE49-F238E27FC236}">
                  <a16:creationId xmlns:a16="http://schemas.microsoft.com/office/drawing/2014/main" id="{93C3B3CA-006A-22EE-4D46-41C7D7A45332}"/>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7946" name="Rectangle 56">
              <a:extLst>
                <a:ext uri="{FF2B5EF4-FFF2-40B4-BE49-F238E27FC236}">
                  <a16:creationId xmlns:a16="http://schemas.microsoft.com/office/drawing/2014/main" id="{671299CC-8482-F0EA-8108-84993B8817AD}"/>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7947" name="Rectangle 57">
              <a:extLst>
                <a:ext uri="{FF2B5EF4-FFF2-40B4-BE49-F238E27FC236}">
                  <a16:creationId xmlns:a16="http://schemas.microsoft.com/office/drawing/2014/main" id="{59E3A9AE-520E-6E36-7C81-8A66A30C0680}"/>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7948" name="Line 58">
              <a:extLst>
                <a:ext uri="{FF2B5EF4-FFF2-40B4-BE49-F238E27FC236}">
                  <a16:creationId xmlns:a16="http://schemas.microsoft.com/office/drawing/2014/main" id="{984ADAA5-F50D-F376-D419-98CFF49A7E02}"/>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49" name="Line 59">
              <a:extLst>
                <a:ext uri="{FF2B5EF4-FFF2-40B4-BE49-F238E27FC236}">
                  <a16:creationId xmlns:a16="http://schemas.microsoft.com/office/drawing/2014/main" id="{EFF85A16-EE6B-111A-FCEE-D120C113036F}"/>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0" name="Line 60">
              <a:extLst>
                <a:ext uri="{FF2B5EF4-FFF2-40B4-BE49-F238E27FC236}">
                  <a16:creationId xmlns:a16="http://schemas.microsoft.com/office/drawing/2014/main" id="{A87AFDD3-6E15-1EF4-2874-F4E14E14D261}"/>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1" name="Line 61">
              <a:extLst>
                <a:ext uri="{FF2B5EF4-FFF2-40B4-BE49-F238E27FC236}">
                  <a16:creationId xmlns:a16="http://schemas.microsoft.com/office/drawing/2014/main" id="{ED2E09C9-DBEC-4F69-B917-46131B0656E5}"/>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2" name="Line 62">
              <a:extLst>
                <a:ext uri="{FF2B5EF4-FFF2-40B4-BE49-F238E27FC236}">
                  <a16:creationId xmlns:a16="http://schemas.microsoft.com/office/drawing/2014/main" id="{659D5646-0D2E-986F-77C2-9DC925FD454C}"/>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3" name="Line 63">
              <a:extLst>
                <a:ext uri="{FF2B5EF4-FFF2-40B4-BE49-F238E27FC236}">
                  <a16:creationId xmlns:a16="http://schemas.microsoft.com/office/drawing/2014/main" id="{1933CB45-D06F-4B83-F81C-E8FBD827804E}"/>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54" name="AutoShape 64">
              <a:extLst>
                <a:ext uri="{FF2B5EF4-FFF2-40B4-BE49-F238E27FC236}">
                  <a16:creationId xmlns:a16="http://schemas.microsoft.com/office/drawing/2014/main" id="{D0A64B07-8211-869D-CB12-AD797B0B6935}"/>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37955" name="AutoShape 65">
              <a:extLst>
                <a:ext uri="{FF2B5EF4-FFF2-40B4-BE49-F238E27FC236}">
                  <a16:creationId xmlns:a16="http://schemas.microsoft.com/office/drawing/2014/main" id="{00FC011A-A14D-24B5-DD3E-8236BD8A46C0}"/>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AA42ABB3-0743-4E11-A39F-7258B6872C82}"/>
              </a:ext>
            </a:extLst>
          </p:cNvPr>
          <p:cNvSpPr>
            <a:spLocks noGrp="1" noChangeArrowheads="1"/>
          </p:cNvSpPr>
          <p:nvPr>
            <p:ph type="title"/>
          </p:nvPr>
        </p:nvSpPr>
        <p:spPr>
          <a:xfrm>
            <a:off x="838200" y="365125"/>
            <a:ext cx="10515600" cy="1325563"/>
          </a:xfrm>
        </p:spPr>
        <p:txBody>
          <a:bodyPr/>
          <a:lstStyle/>
          <a:p>
            <a:r>
              <a:rPr lang="en-US" altLang="mk-MK" dirty="0"/>
              <a:t>What is an image?</a:t>
            </a:r>
            <a:endParaRPr lang="mk-MK" altLang="mk-MK" dirty="0"/>
          </a:p>
        </p:txBody>
      </p:sp>
      <p:sp>
        <p:nvSpPr>
          <p:cNvPr id="74755" name="Content Placeholder 2">
            <a:extLst>
              <a:ext uri="{FF2B5EF4-FFF2-40B4-BE49-F238E27FC236}">
                <a16:creationId xmlns:a16="http://schemas.microsoft.com/office/drawing/2014/main" id="{A1EFC351-7A72-4AC4-B01D-913949595AFD}"/>
              </a:ext>
            </a:extLst>
          </p:cNvPr>
          <p:cNvSpPr>
            <a:spLocks noGrp="1" noChangeArrowheads="1"/>
          </p:cNvSpPr>
          <p:nvPr>
            <p:ph idx="1"/>
          </p:nvPr>
        </p:nvSpPr>
        <p:spPr>
          <a:xfrm>
            <a:off x="838200" y="1825625"/>
            <a:ext cx="10515600" cy="4351338"/>
          </a:xfrm>
        </p:spPr>
        <p:txBody>
          <a:bodyPr>
            <a:normAutofit/>
          </a:bodyPr>
          <a:lstStyle/>
          <a:p>
            <a:r>
              <a:rPr lang="en-US" altLang="mk-MK" dirty="0"/>
              <a:t>Image is a visual representation in form of a function f(</a:t>
            </a:r>
            <a:r>
              <a:rPr lang="en-US" altLang="mk-MK" dirty="0" err="1"/>
              <a:t>x,y</a:t>
            </a:r>
            <a:r>
              <a:rPr lang="en-US" altLang="mk-MK" dirty="0"/>
              <a:t>) where f is related to the brightness (or color) at point (</a:t>
            </a:r>
            <a:r>
              <a:rPr lang="en-US" altLang="mk-MK" dirty="0" err="1"/>
              <a:t>x,y</a:t>
            </a:r>
            <a:r>
              <a:rPr lang="en-US" altLang="mk-MK" dirty="0"/>
              <a:t>)</a:t>
            </a:r>
          </a:p>
          <a:p>
            <a:pPr lvl="1"/>
            <a:r>
              <a:rPr lang="en-US" dirty="0"/>
              <a:t>x and y represent the spatial coordinates (position) in the image</a:t>
            </a:r>
            <a:endParaRPr lang="en-US" altLang="mk-MK" dirty="0"/>
          </a:p>
          <a:p>
            <a:r>
              <a:rPr lang="en-US" altLang="mk-MK" dirty="0"/>
              <a:t>Most images are defined over a rectangular domain, meaning they exist within a fixed width and height</a:t>
            </a:r>
          </a:p>
          <a:p>
            <a:r>
              <a:rPr lang="en-US" altLang="mk-MK" dirty="0"/>
              <a:t>Continuous in amplitude and space</a:t>
            </a:r>
          </a:p>
          <a:p>
            <a:pPr lvl="1"/>
            <a:r>
              <a:rPr lang="en-US" altLang="mk-MK" dirty="0"/>
              <a:t>In the real world, brightness or color values are continuous, meaning they can take any value within a certain range</a:t>
            </a:r>
          </a:p>
          <a:p>
            <a:pPr lvl="1"/>
            <a:r>
              <a:rPr lang="en-US" altLang="mk-MK" dirty="0"/>
              <a:t>The function f(</a:t>
            </a:r>
            <a:r>
              <a:rPr lang="en-US" altLang="mk-MK" dirty="0" err="1"/>
              <a:t>x,y</a:t>
            </a:r>
            <a:r>
              <a:rPr lang="en-US" altLang="mk-MK" dirty="0"/>
              <a:t>) is defined over a continuous space, meaning an image is theoretically an infinite collection of points</a:t>
            </a:r>
          </a:p>
          <a:p>
            <a:endParaRPr lang="en-US" altLang="mk-MK" dirty="0"/>
          </a:p>
          <a:p>
            <a:endParaRPr lang="mk-MK" altLang="mk-MK"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6756664-2A20-4016-098F-39D17FC22387}"/>
              </a:ext>
            </a:extLst>
          </p:cNvPr>
          <p:cNvSpPr>
            <a:spLocks noGrp="1" noChangeArrowheads="1"/>
          </p:cNvSpPr>
          <p:nvPr>
            <p:ph type="title"/>
          </p:nvPr>
        </p:nvSpPr>
        <p:spPr>
          <a:xfrm>
            <a:off x="838200" y="365125"/>
            <a:ext cx="10515600" cy="1325563"/>
          </a:xfrm>
        </p:spPr>
        <p:txBody>
          <a:bodyPr/>
          <a:lstStyle/>
          <a:p>
            <a:r>
              <a:rPr lang="en-US" altLang="mk-MK"/>
              <a:t>Example for Dilation</a:t>
            </a:r>
          </a:p>
        </p:txBody>
      </p:sp>
      <p:graphicFrame>
        <p:nvGraphicFramePr>
          <p:cNvPr id="29699" name="Group 3">
            <a:extLst>
              <a:ext uri="{FF2B5EF4-FFF2-40B4-BE49-F238E27FC236}">
                <a16:creationId xmlns:a16="http://schemas.microsoft.com/office/drawing/2014/main" id="{114AB4E1-6F90-B20A-0D81-5A6505144E7A}"/>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8941" name="Text Box 27">
            <a:extLst>
              <a:ext uri="{FF2B5EF4-FFF2-40B4-BE49-F238E27FC236}">
                <a16:creationId xmlns:a16="http://schemas.microsoft.com/office/drawing/2014/main" id="{697FD765-E58E-FC3B-1085-89A4E25019F7}"/>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38942" name="Text Box 28">
            <a:extLst>
              <a:ext uri="{FF2B5EF4-FFF2-40B4-BE49-F238E27FC236}">
                <a16:creationId xmlns:a16="http://schemas.microsoft.com/office/drawing/2014/main" id="{781A0D5F-1B62-1DF1-4774-6F20A4B180A7}"/>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29725" name="Group 29">
            <a:extLst>
              <a:ext uri="{FF2B5EF4-FFF2-40B4-BE49-F238E27FC236}">
                <a16:creationId xmlns:a16="http://schemas.microsoft.com/office/drawing/2014/main" id="{7B96DBEA-86F8-D46C-F5D4-093001EF6783}"/>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8967" name="Text Box 53">
            <a:extLst>
              <a:ext uri="{FF2B5EF4-FFF2-40B4-BE49-F238E27FC236}">
                <a16:creationId xmlns:a16="http://schemas.microsoft.com/office/drawing/2014/main" id="{7605F42B-9603-7E39-F936-84A656CC01E2}"/>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38968" name="Group 54">
            <a:extLst>
              <a:ext uri="{FF2B5EF4-FFF2-40B4-BE49-F238E27FC236}">
                <a16:creationId xmlns:a16="http://schemas.microsoft.com/office/drawing/2014/main" id="{E9B66699-DF74-D17F-D3AD-B810E50C8165}"/>
              </a:ext>
            </a:extLst>
          </p:cNvPr>
          <p:cNvGrpSpPr>
            <a:grpSpLocks/>
          </p:cNvGrpSpPr>
          <p:nvPr/>
        </p:nvGrpSpPr>
        <p:grpSpPr bwMode="auto">
          <a:xfrm>
            <a:off x="5638800" y="2667000"/>
            <a:ext cx="1828800" cy="1905000"/>
            <a:chOff x="1824" y="1680"/>
            <a:chExt cx="1152" cy="1200"/>
          </a:xfrm>
        </p:grpSpPr>
        <p:sp>
          <p:nvSpPr>
            <p:cNvPr id="38969" name="Rectangle 55">
              <a:extLst>
                <a:ext uri="{FF2B5EF4-FFF2-40B4-BE49-F238E27FC236}">
                  <a16:creationId xmlns:a16="http://schemas.microsoft.com/office/drawing/2014/main" id="{60055145-0EF0-DC20-9279-F18246DC6360}"/>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8970" name="Rectangle 56">
              <a:extLst>
                <a:ext uri="{FF2B5EF4-FFF2-40B4-BE49-F238E27FC236}">
                  <a16:creationId xmlns:a16="http://schemas.microsoft.com/office/drawing/2014/main" id="{E732E8D1-ED34-6E5D-24E8-520FA0DBB524}"/>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8971" name="Rectangle 57">
              <a:extLst>
                <a:ext uri="{FF2B5EF4-FFF2-40B4-BE49-F238E27FC236}">
                  <a16:creationId xmlns:a16="http://schemas.microsoft.com/office/drawing/2014/main" id="{FB000647-02F6-A0C8-ACC1-B4CD7776AC71}"/>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8972" name="Line 58">
              <a:extLst>
                <a:ext uri="{FF2B5EF4-FFF2-40B4-BE49-F238E27FC236}">
                  <a16:creationId xmlns:a16="http://schemas.microsoft.com/office/drawing/2014/main" id="{308E48D8-CA72-5E92-2D1F-F8DB0DB6DDDE}"/>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8973" name="Line 59">
              <a:extLst>
                <a:ext uri="{FF2B5EF4-FFF2-40B4-BE49-F238E27FC236}">
                  <a16:creationId xmlns:a16="http://schemas.microsoft.com/office/drawing/2014/main" id="{72BAC9E5-EA32-8F9D-13FC-49586AD20146}"/>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8974" name="Line 60">
              <a:extLst>
                <a:ext uri="{FF2B5EF4-FFF2-40B4-BE49-F238E27FC236}">
                  <a16:creationId xmlns:a16="http://schemas.microsoft.com/office/drawing/2014/main" id="{FCCF5CE8-584F-9401-1C97-8BC6DDEFD566}"/>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8975" name="Line 61">
              <a:extLst>
                <a:ext uri="{FF2B5EF4-FFF2-40B4-BE49-F238E27FC236}">
                  <a16:creationId xmlns:a16="http://schemas.microsoft.com/office/drawing/2014/main" id="{50F6ADC6-3940-F6F1-E3A8-01C853BFBD3F}"/>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8976" name="Line 62">
              <a:extLst>
                <a:ext uri="{FF2B5EF4-FFF2-40B4-BE49-F238E27FC236}">
                  <a16:creationId xmlns:a16="http://schemas.microsoft.com/office/drawing/2014/main" id="{9F172858-3CA4-F0C6-9434-A566A3387AE7}"/>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8977" name="Line 63">
              <a:extLst>
                <a:ext uri="{FF2B5EF4-FFF2-40B4-BE49-F238E27FC236}">
                  <a16:creationId xmlns:a16="http://schemas.microsoft.com/office/drawing/2014/main" id="{A5A630FC-EB5E-37CF-1B19-388C46607DB8}"/>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8978" name="AutoShape 64">
              <a:extLst>
                <a:ext uri="{FF2B5EF4-FFF2-40B4-BE49-F238E27FC236}">
                  <a16:creationId xmlns:a16="http://schemas.microsoft.com/office/drawing/2014/main" id="{FDB3904A-8598-F188-EC63-2BC4C0DA290D}"/>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38979" name="AutoShape 65">
              <a:extLst>
                <a:ext uri="{FF2B5EF4-FFF2-40B4-BE49-F238E27FC236}">
                  <a16:creationId xmlns:a16="http://schemas.microsoft.com/office/drawing/2014/main" id="{54DD84C5-8DD4-E3C3-56E9-159360DA9AF4}"/>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2B611F40-DBED-D6E5-BFBD-448BDAB7C30C}"/>
              </a:ext>
            </a:extLst>
          </p:cNvPr>
          <p:cNvSpPr>
            <a:spLocks noGrp="1" noChangeArrowheads="1"/>
          </p:cNvSpPr>
          <p:nvPr>
            <p:ph type="title"/>
          </p:nvPr>
        </p:nvSpPr>
        <p:spPr>
          <a:xfrm>
            <a:off x="838200" y="365125"/>
            <a:ext cx="10515600" cy="1325563"/>
          </a:xfrm>
        </p:spPr>
        <p:txBody>
          <a:bodyPr/>
          <a:lstStyle/>
          <a:p>
            <a:r>
              <a:rPr lang="en-US" altLang="mk-MK"/>
              <a:t>Example for Dilation</a:t>
            </a:r>
          </a:p>
        </p:txBody>
      </p:sp>
      <p:graphicFrame>
        <p:nvGraphicFramePr>
          <p:cNvPr id="30723" name="Group 3">
            <a:extLst>
              <a:ext uri="{FF2B5EF4-FFF2-40B4-BE49-F238E27FC236}">
                <a16:creationId xmlns:a16="http://schemas.microsoft.com/office/drawing/2014/main" id="{FFF5E45C-D2B2-6635-73A1-8C6220DAF5C7}"/>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9965" name="Text Box 27">
            <a:extLst>
              <a:ext uri="{FF2B5EF4-FFF2-40B4-BE49-F238E27FC236}">
                <a16:creationId xmlns:a16="http://schemas.microsoft.com/office/drawing/2014/main" id="{44B9FD8D-FCD2-1435-EFF6-C421F595DF88}"/>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39966" name="Text Box 28">
            <a:extLst>
              <a:ext uri="{FF2B5EF4-FFF2-40B4-BE49-F238E27FC236}">
                <a16:creationId xmlns:a16="http://schemas.microsoft.com/office/drawing/2014/main" id="{9100B8C9-E95E-BD22-BF46-E4DED9D54D3A}"/>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30749" name="Group 29">
            <a:extLst>
              <a:ext uri="{FF2B5EF4-FFF2-40B4-BE49-F238E27FC236}">
                <a16:creationId xmlns:a16="http://schemas.microsoft.com/office/drawing/2014/main" id="{238EC1B1-10BB-9623-3049-C610E7A37876}"/>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9991" name="Text Box 53">
            <a:extLst>
              <a:ext uri="{FF2B5EF4-FFF2-40B4-BE49-F238E27FC236}">
                <a16:creationId xmlns:a16="http://schemas.microsoft.com/office/drawing/2014/main" id="{3CE7841E-9907-81CE-331C-CC6C7BEFD709}"/>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39992" name="Group 54">
            <a:extLst>
              <a:ext uri="{FF2B5EF4-FFF2-40B4-BE49-F238E27FC236}">
                <a16:creationId xmlns:a16="http://schemas.microsoft.com/office/drawing/2014/main" id="{E49DA876-3402-DCA7-F71F-A9F0315AB759}"/>
              </a:ext>
            </a:extLst>
          </p:cNvPr>
          <p:cNvGrpSpPr>
            <a:grpSpLocks/>
          </p:cNvGrpSpPr>
          <p:nvPr/>
        </p:nvGrpSpPr>
        <p:grpSpPr bwMode="auto">
          <a:xfrm>
            <a:off x="6248400" y="2667000"/>
            <a:ext cx="1828800" cy="1905000"/>
            <a:chOff x="1824" y="1680"/>
            <a:chExt cx="1152" cy="1200"/>
          </a:xfrm>
        </p:grpSpPr>
        <p:sp>
          <p:nvSpPr>
            <p:cNvPr id="39993" name="Rectangle 55">
              <a:extLst>
                <a:ext uri="{FF2B5EF4-FFF2-40B4-BE49-F238E27FC236}">
                  <a16:creationId xmlns:a16="http://schemas.microsoft.com/office/drawing/2014/main" id="{140A877C-5A2D-A371-1415-36BF7F34D57A}"/>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9994" name="Rectangle 56">
              <a:extLst>
                <a:ext uri="{FF2B5EF4-FFF2-40B4-BE49-F238E27FC236}">
                  <a16:creationId xmlns:a16="http://schemas.microsoft.com/office/drawing/2014/main" id="{4713ABAC-4E2D-B19B-E98F-219454419B9E}"/>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9995" name="Rectangle 57">
              <a:extLst>
                <a:ext uri="{FF2B5EF4-FFF2-40B4-BE49-F238E27FC236}">
                  <a16:creationId xmlns:a16="http://schemas.microsoft.com/office/drawing/2014/main" id="{DFE51BB9-18D1-F6C7-DE70-4DB8E877A8E2}"/>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39996" name="Line 58">
              <a:extLst>
                <a:ext uri="{FF2B5EF4-FFF2-40B4-BE49-F238E27FC236}">
                  <a16:creationId xmlns:a16="http://schemas.microsoft.com/office/drawing/2014/main" id="{25C8EB6B-9B6E-0A69-0195-3B1050FAA8F1}"/>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997" name="Line 59">
              <a:extLst>
                <a:ext uri="{FF2B5EF4-FFF2-40B4-BE49-F238E27FC236}">
                  <a16:creationId xmlns:a16="http://schemas.microsoft.com/office/drawing/2014/main" id="{1301E76E-3E95-E262-70CD-3672DB279124}"/>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998" name="Line 60">
              <a:extLst>
                <a:ext uri="{FF2B5EF4-FFF2-40B4-BE49-F238E27FC236}">
                  <a16:creationId xmlns:a16="http://schemas.microsoft.com/office/drawing/2014/main" id="{1AA91C91-ABAF-9973-CE62-A11C4CCB64B3}"/>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999" name="Line 61">
              <a:extLst>
                <a:ext uri="{FF2B5EF4-FFF2-40B4-BE49-F238E27FC236}">
                  <a16:creationId xmlns:a16="http://schemas.microsoft.com/office/drawing/2014/main" id="{49ED5BDD-1ED4-784C-4BCF-3DECA247F34B}"/>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000" name="Line 62">
              <a:extLst>
                <a:ext uri="{FF2B5EF4-FFF2-40B4-BE49-F238E27FC236}">
                  <a16:creationId xmlns:a16="http://schemas.microsoft.com/office/drawing/2014/main" id="{2CB3918D-05EC-D601-79CB-007967461DE6}"/>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001" name="Line 63">
              <a:extLst>
                <a:ext uri="{FF2B5EF4-FFF2-40B4-BE49-F238E27FC236}">
                  <a16:creationId xmlns:a16="http://schemas.microsoft.com/office/drawing/2014/main" id="{C34D361C-025A-6AD9-A33A-A60D2EF471C0}"/>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002" name="AutoShape 64">
              <a:extLst>
                <a:ext uri="{FF2B5EF4-FFF2-40B4-BE49-F238E27FC236}">
                  <a16:creationId xmlns:a16="http://schemas.microsoft.com/office/drawing/2014/main" id="{60D07071-9B05-CD54-CA5C-70754768BB0F}"/>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40003" name="AutoShape 65">
              <a:extLst>
                <a:ext uri="{FF2B5EF4-FFF2-40B4-BE49-F238E27FC236}">
                  <a16:creationId xmlns:a16="http://schemas.microsoft.com/office/drawing/2014/main" id="{3CAEBEB6-4E2E-81AA-161E-14D8ACE1DD8F}"/>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FECA27B6-3027-17E6-BDF7-47A00826C794}"/>
              </a:ext>
            </a:extLst>
          </p:cNvPr>
          <p:cNvSpPr>
            <a:spLocks noGrp="1" noChangeArrowheads="1"/>
          </p:cNvSpPr>
          <p:nvPr>
            <p:ph type="title"/>
          </p:nvPr>
        </p:nvSpPr>
        <p:spPr>
          <a:xfrm>
            <a:off x="838200" y="365125"/>
            <a:ext cx="10515600" cy="1325563"/>
          </a:xfrm>
        </p:spPr>
        <p:txBody>
          <a:bodyPr/>
          <a:lstStyle/>
          <a:p>
            <a:r>
              <a:rPr lang="en-US" altLang="mk-MK"/>
              <a:t>Example for Dilation</a:t>
            </a:r>
          </a:p>
        </p:txBody>
      </p:sp>
      <p:graphicFrame>
        <p:nvGraphicFramePr>
          <p:cNvPr id="31747" name="Group 3">
            <a:extLst>
              <a:ext uri="{FF2B5EF4-FFF2-40B4-BE49-F238E27FC236}">
                <a16:creationId xmlns:a16="http://schemas.microsoft.com/office/drawing/2014/main" id="{9DE49496-FEA8-C0C8-EE7A-68524F93743A}"/>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0989" name="Text Box 27">
            <a:extLst>
              <a:ext uri="{FF2B5EF4-FFF2-40B4-BE49-F238E27FC236}">
                <a16:creationId xmlns:a16="http://schemas.microsoft.com/office/drawing/2014/main" id="{FDCDEE37-1965-DF86-0028-56ADC0CD18C1}"/>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40990" name="Text Box 28">
            <a:extLst>
              <a:ext uri="{FF2B5EF4-FFF2-40B4-BE49-F238E27FC236}">
                <a16:creationId xmlns:a16="http://schemas.microsoft.com/office/drawing/2014/main" id="{6AC7E40B-C06F-A7AE-042C-AB7299DD4EF3}"/>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31773" name="Group 29">
            <a:extLst>
              <a:ext uri="{FF2B5EF4-FFF2-40B4-BE49-F238E27FC236}">
                <a16:creationId xmlns:a16="http://schemas.microsoft.com/office/drawing/2014/main" id="{CB6FBA40-B476-EEE4-E2FA-83D4AE0DFB9B}"/>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1015" name="Text Box 53">
            <a:extLst>
              <a:ext uri="{FF2B5EF4-FFF2-40B4-BE49-F238E27FC236}">
                <a16:creationId xmlns:a16="http://schemas.microsoft.com/office/drawing/2014/main" id="{CB0AEC62-CCC9-A139-2093-09941C76F076}"/>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41016" name="Group 54">
            <a:extLst>
              <a:ext uri="{FF2B5EF4-FFF2-40B4-BE49-F238E27FC236}">
                <a16:creationId xmlns:a16="http://schemas.microsoft.com/office/drawing/2014/main" id="{A1BD86DE-D057-D983-6943-EF0330AFE164}"/>
              </a:ext>
            </a:extLst>
          </p:cNvPr>
          <p:cNvGrpSpPr>
            <a:grpSpLocks/>
          </p:cNvGrpSpPr>
          <p:nvPr/>
        </p:nvGrpSpPr>
        <p:grpSpPr bwMode="auto">
          <a:xfrm>
            <a:off x="6858000" y="2667000"/>
            <a:ext cx="1828800" cy="1905000"/>
            <a:chOff x="1824" y="1680"/>
            <a:chExt cx="1152" cy="1200"/>
          </a:xfrm>
        </p:grpSpPr>
        <p:sp>
          <p:nvSpPr>
            <p:cNvPr id="41017" name="Rectangle 55">
              <a:extLst>
                <a:ext uri="{FF2B5EF4-FFF2-40B4-BE49-F238E27FC236}">
                  <a16:creationId xmlns:a16="http://schemas.microsoft.com/office/drawing/2014/main" id="{8211C688-4251-5055-29C9-2F744DFC5083}"/>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1018" name="Rectangle 56">
              <a:extLst>
                <a:ext uri="{FF2B5EF4-FFF2-40B4-BE49-F238E27FC236}">
                  <a16:creationId xmlns:a16="http://schemas.microsoft.com/office/drawing/2014/main" id="{9B7E292D-3451-6141-0F6A-F5CE3F2AA0C1}"/>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1019" name="Rectangle 57">
              <a:extLst>
                <a:ext uri="{FF2B5EF4-FFF2-40B4-BE49-F238E27FC236}">
                  <a16:creationId xmlns:a16="http://schemas.microsoft.com/office/drawing/2014/main" id="{725C8453-FA37-ECFE-0292-A2ACAAFDE41E}"/>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1020" name="Line 58">
              <a:extLst>
                <a:ext uri="{FF2B5EF4-FFF2-40B4-BE49-F238E27FC236}">
                  <a16:creationId xmlns:a16="http://schemas.microsoft.com/office/drawing/2014/main" id="{99A4E2F0-73E3-C256-F11B-1B00670384BE}"/>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1021" name="Line 59">
              <a:extLst>
                <a:ext uri="{FF2B5EF4-FFF2-40B4-BE49-F238E27FC236}">
                  <a16:creationId xmlns:a16="http://schemas.microsoft.com/office/drawing/2014/main" id="{A462A7DA-E6A6-3C9D-669F-6BF000E1E8A4}"/>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1022" name="Line 60">
              <a:extLst>
                <a:ext uri="{FF2B5EF4-FFF2-40B4-BE49-F238E27FC236}">
                  <a16:creationId xmlns:a16="http://schemas.microsoft.com/office/drawing/2014/main" id="{370FEF01-7CBE-FB19-2905-3B3AD453E529}"/>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1023" name="Line 61">
              <a:extLst>
                <a:ext uri="{FF2B5EF4-FFF2-40B4-BE49-F238E27FC236}">
                  <a16:creationId xmlns:a16="http://schemas.microsoft.com/office/drawing/2014/main" id="{C0E801B1-C3BF-BF9A-3ACC-5B20F2AAFD38}"/>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1024" name="Line 62">
              <a:extLst>
                <a:ext uri="{FF2B5EF4-FFF2-40B4-BE49-F238E27FC236}">
                  <a16:creationId xmlns:a16="http://schemas.microsoft.com/office/drawing/2014/main" id="{ECAF0433-35C2-26A1-410B-E583CEA9D44D}"/>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1025" name="Line 63">
              <a:extLst>
                <a:ext uri="{FF2B5EF4-FFF2-40B4-BE49-F238E27FC236}">
                  <a16:creationId xmlns:a16="http://schemas.microsoft.com/office/drawing/2014/main" id="{407C3A5B-D314-1B69-1622-A23AE6515D95}"/>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1026" name="AutoShape 64">
              <a:extLst>
                <a:ext uri="{FF2B5EF4-FFF2-40B4-BE49-F238E27FC236}">
                  <a16:creationId xmlns:a16="http://schemas.microsoft.com/office/drawing/2014/main" id="{52CC56B0-E7E0-8FFD-276A-24EC82F13660}"/>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41027" name="AutoShape 65">
              <a:extLst>
                <a:ext uri="{FF2B5EF4-FFF2-40B4-BE49-F238E27FC236}">
                  <a16:creationId xmlns:a16="http://schemas.microsoft.com/office/drawing/2014/main" id="{D4E65A8D-0EBA-8D05-EDA2-43599015F44F}"/>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D6894A6-C12C-D7E7-7E32-99874799A2EA}"/>
              </a:ext>
            </a:extLst>
          </p:cNvPr>
          <p:cNvSpPr>
            <a:spLocks noGrp="1" noChangeArrowheads="1"/>
          </p:cNvSpPr>
          <p:nvPr>
            <p:ph type="title"/>
          </p:nvPr>
        </p:nvSpPr>
        <p:spPr>
          <a:xfrm>
            <a:off x="838200" y="365125"/>
            <a:ext cx="10515600" cy="1325563"/>
          </a:xfrm>
        </p:spPr>
        <p:txBody>
          <a:bodyPr/>
          <a:lstStyle/>
          <a:p>
            <a:r>
              <a:rPr lang="en-US" altLang="mk-MK"/>
              <a:t>Example for Dilation</a:t>
            </a:r>
          </a:p>
        </p:txBody>
      </p:sp>
      <p:graphicFrame>
        <p:nvGraphicFramePr>
          <p:cNvPr id="32771" name="Group 3">
            <a:extLst>
              <a:ext uri="{FF2B5EF4-FFF2-40B4-BE49-F238E27FC236}">
                <a16:creationId xmlns:a16="http://schemas.microsoft.com/office/drawing/2014/main" id="{612477A8-7E0A-91DF-EDE1-020D8DD455CD}"/>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2013" name="Text Box 27">
            <a:extLst>
              <a:ext uri="{FF2B5EF4-FFF2-40B4-BE49-F238E27FC236}">
                <a16:creationId xmlns:a16="http://schemas.microsoft.com/office/drawing/2014/main" id="{F8F80CFF-3E87-B31F-ED5B-0E0BEAF5C08B}"/>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42014" name="Text Box 28">
            <a:extLst>
              <a:ext uri="{FF2B5EF4-FFF2-40B4-BE49-F238E27FC236}">
                <a16:creationId xmlns:a16="http://schemas.microsoft.com/office/drawing/2014/main" id="{220CD888-89A4-AA60-839B-5269997ABD37}"/>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32797" name="Group 29">
            <a:extLst>
              <a:ext uri="{FF2B5EF4-FFF2-40B4-BE49-F238E27FC236}">
                <a16:creationId xmlns:a16="http://schemas.microsoft.com/office/drawing/2014/main" id="{0387E357-7624-7A9C-01D6-47AD809F4C41}"/>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2039" name="Text Box 53">
            <a:extLst>
              <a:ext uri="{FF2B5EF4-FFF2-40B4-BE49-F238E27FC236}">
                <a16:creationId xmlns:a16="http://schemas.microsoft.com/office/drawing/2014/main" id="{A1D9DDA2-9643-BCEC-3884-8F65258823E9}"/>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42040" name="Group 54">
            <a:extLst>
              <a:ext uri="{FF2B5EF4-FFF2-40B4-BE49-F238E27FC236}">
                <a16:creationId xmlns:a16="http://schemas.microsoft.com/office/drawing/2014/main" id="{ADB7DDA5-2165-6C4E-D766-F09DCE8342E2}"/>
              </a:ext>
            </a:extLst>
          </p:cNvPr>
          <p:cNvGrpSpPr>
            <a:grpSpLocks/>
          </p:cNvGrpSpPr>
          <p:nvPr/>
        </p:nvGrpSpPr>
        <p:grpSpPr bwMode="auto">
          <a:xfrm>
            <a:off x="7467600" y="2667000"/>
            <a:ext cx="1828800" cy="1905000"/>
            <a:chOff x="1824" y="1680"/>
            <a:chExt cx="1152" cy="1200"/>
          </a:xfrm>
        </p:grpSpPr>
        <p:sp>
          <p:nvSpPr>
            <p:cNvPr id="42041" name="Rectangle 55">
              <a:extLst>
                <a:ext uri="{FF2B5EF4-FFF2-40B4-BE49-F238E27FC236}">
                  <a16:creationId xmlns:a16="http://schemas.microsoft.com/office/drawing/2014/main" id="{698920E1-EAE1-0E14-832C-5276E77DA588}"/>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2042" name="Rectangle 56">
              <a:extLst>
                <a:ext uri="{FF2B5EF4-FFF2-40B4-BE49-F238E27FC236}">
                  <a16:creationId xmlns:a16="http://schemas.microsoft.com/office/drawing/2014/main" id="{B145E50C-321C-4A0C-3285-72B511D51A05}"/>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2043" name="Rectangle 57">
              <a:extLst>
                <a:ext uri="{FF2B5EF4-FFF2-40B4-BE49-F238E27FC236}">
                  <a16:creationId xmlns:a16="http://schemas.microsoft.com/office/drawing/2014/main" id="{7BF6B6FC-B982-9BC5-45D1-A9ECEE6C3817}"/>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2044" name="Line 58">
              <a:extLst>
                <a:ext uri="{FF2B5EF4-FFF2-40B4-BE49-F238E27FC236}">
                  <a16:creationId xmlns:a16="http://schemas.microsoft.com/office/drawing/2014/main" id="{A8362A8F-E0E4-B006-35C4-873CF421EBF3}"/>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2045" name="Line 59">
              <a:extLst>
                <a:ext uri="{FF2B5EF4-FFF2-40B4-BE49-F238E27FC236}">
                  <a16:creationId xmlns:a16="http://schemas.microsoft.com/office/drawing/2014/main" id="{0E15A63A-BAD7-84B7-15BA-D5DF6B083B64}"/>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2046" name="Line 60">
              <a:extLst>
                <a:ext uri="{FF2B5EF4-FFF2-40B4-BE49-F238E27FC236}">
                  <a16:creationId xmlns:a16="http://schemas.microsoft.com/office/drawing/2014/main" id="{F21489AB-DA72-DC8B-B9C7-566AAB60CE24}"/>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2047" name="Line 61">
              <a:extLst>
                <a:ext uri="{FF2B5EF4-FFF2-40B4-BE49-F238E27FC236}">
                  <a16:creationId xmlns:a16="http://schemas.microsoft.com/office/drawing/2014/main" id="{AEAA26D6-4217-24E9-3CAE-2F308D63C995}"/>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2048" name="Line 62">
              <a:extLst>
                <a:ext uri="{FF2B5EF4-FFF2-40B4-BE49-F238E27FC236}">
                  <a16:creationId xmlns:a16="http://schemas.microsoft.com/office/drawing/2014/main" id="{F885A5E1-F3BD-2377-8423-60DB5AD7F31E}"/>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2049" name="Line 63">
              <a:extLst>
                <a:ext uri="{FF2B5EF4-FFF2-40B4-BE49-F238E27FC236}">
                  <a16:creationId xmlns:a16="http://schemas.microsoft.com/office/drawing/2014/main" id="{033790A1-8824-2528-B68B-82EA97D9059B}"/>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2050" name="AutoShape 64">
              <a:extLst>
                <a:ext uri="{FF2B5EF4-FFF2-40B4-BE49-F238E27FC236}">
                  <a16:creationId xmlns:a16="http://schemas.microsoft.com/office/drawing/2014/main" id="{B8F1A29E-A525-9133-CA1C-573EA337F224}"/>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42051" name="AutoShape 65">
              <a:extLst>
                <a:ext uri="{FF2B5EF4-FFF2-40B4-BE49-F238E27FC236}">
                  <a16:creationId xmlns:a16="http://schemas.microsoft.com/office/drawing/2014/main" id="{6EC1BBDF-90B2-EBD3-3FC8-D83D0875FA85}"/>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DEA8D18-D016-A022-E26A-2795BF056FF2}"/>
              </a:ext>
            </a:extLst>
          </p:cNvPr>
          <p:cNvSpPr>
            <a:spLocks noGrp="1" noChangeArrowheads="1"/>
          </p:cNvSpPr>
          <p:nvPr>
            <p:ph type="title"/>
          </p:nvPr>
        </p:nvSpPr>
        <p:spPr>
          <a:xfrm>
            <a:off x="838200" y="365125"/>
            <a:ext cx="10515600" cy="1325563"/>
          </a:xfrm>
        </p:spPr>
        <p:txBody>
          <a:bodyPr/>
          <a:lstStyle/>
          <a:p>
            <a:r>
              <a:rPr lang="en-US" altLang="mk-MK"/>
              <a:t>Example for Dilation</a:t>
            </a:r>
          </a:p>
        </p:txBody>
      </p:sp>
      <p:graphicFrame>
        <p:nvGraphicFramePr>
          <p:cNvPr id="33795" name="Group 3">
            <a:extLst>
              <a:ext uri="{FF2B5EF4-FFF2-40B4-BE49-F238E27FC236}">
                <a16:creationId xmlns:a16="http://schemas.microsoft.com/office/drawing/2014/main" id="{75BEE8E7-8536-02D5-D0D0-6050D2492DE9}"/>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3037" name="Text Box 27">
            <a:extLst>
              <a:ext uri="{FF2B5EF4-FFF2-40B4-BE49-F238E27FC236}">
                <a16:creationId xmlns:a16="http://schemas.microsoft.com/office/drawing/2014/main" id="{AA1173F0-57D0-5C1A-ECCE-8A86C844A263}"/>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43038" name="Text Box 28">
            <a:extLst>
              <a:ext uri="{FF2B5EF4-FFF2-40B4-BE49-F238E27FC236}">
                <a16:creationId xmlns:a16="http://schemas.microsoft.com/office/drawing/2014/main" id="{0AF6C04E-0DC0-FC18-D822-E1C23F85EDDA}"/>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33821" name="Group 29">
            <a:extLst>
              <a:ext uri="{FF2B5EF4-FFF2-40B4-BE49-F238E27FC236}">
                <a16:creationId xmlns:a16="http://schemas.microsoft.com/office/drawing/2014/main" id="{7F802342-1687-66C9-F724-BCF8A42A9290}"/>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3063" name="Text Box 53">
            <a:extLst>
              <a:ext uri="{FF2B5EF4-FFF2-40B4-BE49-F238E27FC236}">
                <a16:creationId xmlns:a16="http://schemas.microsoft.com/office/drawing/2014/main" id="{C0F9935B-C05D-E9ED-52D1-55B2469FE413}"/>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43064" name="Group 54">
            <a:extLst>
              <a:ext uri="{FF2B5EF4-FFF2-40B4-BE49-F238E27FC236}">
                <a16:creationId xmlns:a16="http://schemas.microsoft.com/office/drawing/2014/main" id="{4C16DCA8-0673-0C17-3B20-5FCD9B6C28C4}"/>
              </a:ext>
            </a:extLst>
          </p:cNvPr>
          <p:cNvGrpSpPr>
            <a:grpSpLocks/>
          </p:cNvGrpSpPr>
          <p:nvPr/>
        </p:nvGrpSpPr>
        <p:grpSpPr bwMode="auto">
          <a:xfrm>
            <a:off x="8077200" y="2667000"/>
            <a:ext cx="1828800" cy="1905000"/>
            <a:chOff x="1824" y="1680"/>
            <a:chExt cx="1152" cy="1200"/>
          </a:xfrm>
        </p:grpSpPr>
        <p:sp>
          <p:nvSpPr>
            <p:cNvPr id="43065" name="Rectangle 55">
              <a:extLst>
                <a:ext uri="{FF2B5EF4-FFF2-40B4-BE49-F238E27FC236}">
                  <a16:creationId xmlns:a16="http://schemas.microsoft.com/office/drawing/2014/main" id="{D6DBE271-32BD-AD16-7EDA-AA715F14A68A}"/>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3066" name="Rectangle 56">
              <a:extLst>
                <a:ext uri="{FF2B5EF4-FFF2-40B4-BE49-F238E27FC236}">
                  <a16:creationId xmlns:a16="http://schemas.microsoft.com/office/drawing/2014/main" id="{8D04B208-0A18-5881-048B-DB98F13C0660}"/>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3067" name="Rectangle 57">
              <a:extLst>
                <a:ext uri="{FF2B5EF4-FFF2-40B4-BE49-F238E27FC236}">
                  <a16:creationId xmlns:a16="http://schemas.microsoft.com/office/drawing/2014/main" id="{A1F3A4A4-F92D-A017-C313-B2315562DC14}"/>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3068" name="Line 58">
              <a:extLst>
                <a:ext uri="{FF2B5EF4-FFF2-40B4-BE49-F238E27FC236}">
                  <a16:creationId xmlns:a16="http://schemas.microsoft.com/office/drawing/2014/main" id="{9CD02A3B-E5FD-A13A-CB8F-0B3118AC73D2}"/>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3069" name="Line 59">
              <a:extLst>
                <a:ext uri="{FF2B5EF4-FFF2-40B4-BE49-F238E27FC236}">
                  <a16:creationId xmlns:a16="http://schemas.microsoft.com/office/drawing/2014/main" id="{F52F3CA9-CCC6-EE5D-42BB-B855166AFF24}"/>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3070" name="Line 60">
              <a:extLst>
                <a:ext uri="{FF2B5EF4-FFF2-40B4-BE49-F238E27FC236}">
                  <a16:creationId xmlns:a16="http://schemas.microsoft.com/office/drawing/2014/main" id="{9E354B08-6904-F475-ED93-487E185B3027}"/>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3071" name="Line 61">
              <a:extLst>
                <a:ext uri="{FF2B5EF4-FFF2-40B4-BE49-F238E27FC236}">
                  <a16:creationId xmlns:a16="http://schemas.microsoft.com/office/drawing/2014/main" id="{8BAC27BC-7B63-79A6-B099-4D18D49447F8}"/>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3072" name="Line 62">
              <a:extLst>
                <a:ext uri="{FF2B5EF4-FFF2-40B4-BE49-F238E27FC236}">
                  <a16:creationId xmlns:a16="http://schemas.microsoft.com/office/drawing/2014/main" id="{051D56AB-2B54-5C14-A9CD-372D6B536349}"/>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3073" name="Line 63">
              <a:extLst>
                <a:ext uri="{FF2B5EF4-FFF2-40B4-BE49-F238E27FC236}">
                  <a16:creationId xmlns:a16="http://schemas.microsoft.com/office/drawing/2014/main" id="{FFB351A8-A06F-B1B6-230E-078AA70B3E8A}"/>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3074" name="AutoShape 64">
              <a:extLst>
                <a:ext uri="{FF2B5EF4-FFF2-40B4-BE49-F238E27FC236}">
                  <a16:creationId xmlns:a16="http://schemas.microsoft.com/office/drawing/2014/main" id="{25586748-D4E6-D31A-A0E2-338CFD1CCC89}"/>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43075" name="AutoShape 65">
              <a:extLst>
                <a:ext uri="{FF2B5EF4-FFF2-40B4-BE49-F238E27FC236}">
                  <a16:creationId xmlns:a16="http://schemas.microsoft.com/office/drawing/2014/main" id="{1F84BE69-34D6-1512-4281-DCCEB11BCFE4}"/>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F0A073D-80EF-F89D-5522-CBDB66D7E140}"/>
              </a:ext>
            </a:extLst>
          </p:cNvPr>
          <p:cNvSpPr>
            <a:spLocks noGrp="1" noChangeArrowheads="1"/>
          </p:cNvSpPr>
          <p:nvPr>
            <p:ph type="title"/>
          </p:nvPr>
        </p:nvSpPr>
        <p:spPr>
          <a:xfrm>
            <a:off x="838200" y="365125"/>
            <a:ext cx="10515600" cy="1325563"/>
          </a:xfrm>
        </p:spPr>
        <p:txBody>
          <a:bodyPr/>
          <a:lstStyle/>
          <a:p>
            <a:r>
              <a:rPr lang="en-US" altLang="mk-MK"/>
              <a:t>Example for Dilation</a:t>
            </a:r>
          </a:p>
        </p:txBody>
      </p:sp>
      <p:graphicFrame>
        <p:nvGraphicFramePr>
          <p:cNvPr id="34819" name="Group 3">
            <a:extLst>
              <a:ext uri="{FF2B5EF4-FFF2-40B4-BE49-F238E27FC236}">
                <a16:creationId xmlns:a16="http://schemas.microsoft.com/office/drawing/2014/main" id="{64060D43-312B-D4E2-C748-E3147056DF9A}"/>
              </a:ext>
            </a:extLst>
          </p:cNvPr>
          <p:cNvGraphicFramePr>
            <a:graphicFrameLocks noGrp="1"/>
          </p:cNvGraphicFramePr>
          <p:nvPr/>
        </p:nvGraphicFramePr>
        <p:xfrm>
          <a:off x="4419600" y="2057401"/>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4061" name="Text Box 27">
            <a:extLst>
              <a:ext uri="{FF2B5EF4-FFF2-40B4-BE49-F238E27FC236}">
                <a16:creationId xmlns:a16="http://schemas.microsoft.com/office/drawing/2014/main" id="{9A5F8C99-E459-D0D7-4B82-433C4CCAC934}"/>
              </a:ext>
            </a:extLst>
          </p:cNvPr>
          <p:cNvSpPr txBox="1">
            <a:spLocks noChangeArrowheads="1"/>
          </p:cNvSpPr>
          <p:nvPr/>
        </p:nvSpPr>
        <p:spPr bwMode="auto">
          <a:xfrm>
            <a:off x="2041525" y="2022475"/>
            <a:ext cx="164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Input image</a:t>
            </a:r>
          </a:p>
        </p:txBody>
      </p:sp>
      <p:sp>
        <p:nvSpPr>
          <p:cNvPr id="44062" name="Text Box 28">
            <a:extLst>
              <a:ext uri="{FF2B5EF4-FFF2-40B4-BE49-F238E27FC236}">
                <a16:creationId xmlns:a16="http://schemas.microsoft.com/office/drawing/2014/main" id="{D74B2EF4-39D1-0538-7FD5-8F8CABED85DC}"/>
              </a:ext>
            </a:extLst>
          </p:cNvPr>
          <p:cNvSpPr txBox="1">
            <a:spLocks noChangeArrowheads="1"/>
          </p:cNvSpPr>
          <p:nvPr/>
        </p:nvSpPr>
        <p:spPr bwMode="auto">
          <a:xfrm>
            <a:off x="1600200" y="3276600"/>
            <a:ext cx="264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Structuring Element</a:t>
            </a:r>
          </a:p>
        </p:txBody>
      </p:sp>
      <p:graphicFrame>
        <p:nvGraphicFramePr>
          <p:cNvPr id="34845" name="Group 29">
            <a:extLst>
              <a:ext uri="{FF2B5EF4-FFF2-40B4-BE49-F238E27FC236}">
                <a16:creationId xmlns:a16="http://schemas.microsoft.com/office/drawing/2014/main" id="{35856958-3FE9-89B8-C816-574ECDEF8AF7}"/>
              </a:ext>
            </a:extLst>
          </p:cNvPr>
          <p:cNvGraphicFramePr>
            <a:graphicFrameLocks noGrp="1"/>
          </p:cNvGraphicFramePr>
          <p:nvPr/>
        </p:nvGraphicFramePr>
        <p:xfrm>
          <a:off x="4419600" y="4740276"/>
          <a:ext cx="6096000" cy="51776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0</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accent2"/>
                          </a:solidFill>
                          <a:effectLst/>
                          <a:latin typeface="Times New Roman" pitchFamily="-106" charset="0"/>
                          <a:ea typeface="ＭＳ Ｐゴシック" pitchFamily="-106" charset="-128"/>
                        </a:rPr>
                        <a:t>1</a:t>
                      </a:r>
                    </a:p>
                  </a:txBody>
                  <a:tcPr marT="45523" marB="45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accent2"/>
                        </a:solidFill>
                        <a:effectLst/>
                        <a:latin typeface="Times New Roman" pitchFamily="-106" charset="0"/>
                        <a:ea typeface="ＭＳ Ｐゴシック" pitchFamily="-106" charset="-128"/>
                      </a:endParaRPr>
                    </a:p>
                  </a:txBody>
                  <a:tcPr marT="45523" marB="45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4087" name="Text Box 53">
            <a:extLst>
              <a:ext uri="{FF2B5EF4-FFF2-40B4-BE49-F238E27FC236}">
                <a16:creationId xmlns:a16="http://schemas.microsoft.com/office/drawing/2014/main" id="{E6237208-0E54-4FD8-398F-538A55D3091E}"/>
              </a:ext>
            </a:extLst>
          </p:cNvPr>
          <p:cNvSpPr txBox="1">
            <a:spLocks noChangeArrowheads="1"/>
          </p:cNvSpPr>
          <p:nvPr/>
        </p:nvSpPr>
        <p:spPr bwMode="auto">
          <a:xfrm>
            <a:off x="1981200" y="4765675"/>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mk-MK" sz="2400"/>
              <a:t>Output Image</a:t>
            </a:r>
          </a:p>
        </p:txBody>
      </p:sp>
      <p:grpSp>
        <p:nvGrpSpPr>
          <p:cNvPr id="44088" name="Group 54">
            <a:extLst>
              <a:ext uri="{FF2B5EF4-FFF2-40B4-BE49-F238E27FC236}">
                <a16:creationId xmlns:a16="http://schemas.microsoft.com/office/drawing/2014/main" id="{6C5BA6A6-462C-50A4-B892-C600A9D4DEE1}"/>
              </a:ext>
            </a:extLst>
          </p:cNvPr>
          <p:cNvGrpSpPr>
            <a:grpSpLocks/>
          </p:cNvGrpSpPr>
          <p:nvPr/>
        </p:nvGrpSpPr>
        <p:grpSpPr bwMode="auto">
          <a:xfrm>
            <a:off x="8686800" y="2667000"/>
            <a:ext cx="1828800" cy="1905000"/>
            <a:chOff x="1824" y="1680"/>
            <a:chExt cx="1152" cy="1200"/>
          </a:xfrm>
        </p:grpSpPr>
        <p:sp>
          <p:nvSpPr>
            <p:cNvPr id="44089" name="Rectangle 55">
              <a:extLst>
                <a:ext uri="{FF2B5EF4-FFF2-40B4-BE49-F238E27FC236}">
                  <a16:creationId xmlns:a16="http://schemas.microsoft.com/office/drawing/2014/main" id="{BB504B24-9BD7-A6A8-3974-03F5B7FBF1DE}"/>
                </a:ext>
              </a:extLst>
            </p:cNvPr>
            <p:cNvSpPr>
              <a:spLocks noChangeArrowheads="1"/>
            </p:cNvSpPr>
            <p:nvPr/>
          </p:nvSpPr>
          <p:spPr bwMode="auto">
            <a:xfrm>
              <a:off x="2592"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4090" name="Rectangle 56">
              <a:extLst>
                <a:ext uri="{FF2B5EF4-FFF2-40B4-BE49-F238E27FC236}">
                  <a16:creationId xmlns:a16="http://schemas.microsoft.com/office/drawing/2014/main" id="{274F49DB-07F5-CC13-953C-B481F71A9992}"/>
                </a:ext>
              </a:extLst>
            </p:cNvPr>
            <p:cNvSpPr>
              <a:spLocks noChangeArrowheads="1"/>
            </p:cNvSpPr>
            <p:nvPr/>
          </p:nvSpPr>
          <p:spPr bwMode="auto">
            <a:xfrm>
              <a:off x="2208"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4091" name="Rectangle 57">
              <a:extLst>
                <a:ext uri="{FF2B5EF4-FFF2-40B4-BE49-F238E27FC236}">
                  <a16:creationId xmlns:a16="http://schemas.microsoft.com/office/drawing/2014/main" id="{3C4C5E63-13F7-F60C-F99B-29DFF72F633D}"/>
                </a:ext>
              </a:extLst>
            </p:cNvPr>
            <p:cNvSpPr>
              <a:spLocks noChangeArrowheads="1"/>
            </p:cNvSpPr>
            <p:nvPr/>
          </p:nvSpPr>
          <p:spPr bwMode="auto">
            <a:xfrm>
              <a:off x="1824" y="2032"/>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buFontTx/>
                <a:buNone/>
              </a:pPr>
              <a:r>
                <a:rPr lang="en-US" altLang="mk-MK" sz="2800"/>
                <a:t>1</a:t>
              </a:r>
            </a:p>
          </p:txBody>
        </p:sp>
        <p:sp>
          <p:nvSpPr>
            <p:cNvPr id="44092" name="Line 58">
              <a:extLst>
                <a:ext uri="{FF2B5EF4-FFF2-40B4-BE49-F238E27FC236}">
                  <a16:creationId xmlns:a16="http://schemas.microsoft.com/office/drawing/2014/main" id="{177982AC-5FAE-28F6-D918-594822B5D512}"/>
                </a:ext>
              </a:extLst>
            </p:cNvPr>
            <p:cNvSpPr>
              <a:spLocks noChangeShapeType="1"/>
            </p:cNvSpPr>
            <p:nvPr/>
          </p:nvSpPr>
          <p:spPr bwMode="auto">
            <a:xfrm>
              <a:off x="1824" y="2032"/>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4093" name="Line 59">
              <a:extLst>
                <a:ext uri="{FF2B5EF4-FFF2-40B4-BE49-F238E27FC236}">
                  <a16:creationId xmlns:a16="http://schemas.microsoft.com/office/drawing/2014/main" id="{1EB9B534-893B-5F83-28D1-18716DC0941A}"/>
                </a:ext>
              </a:extLst>
            </p:cNvPr>
            <p:cNvSpPr>
              <a:spLocks noChangeShapeType="1"/>
            </p:cNvSpPr>
            <p:nvPr/>
          </p:nvSpPr>
          <p:spPr bwMode="auto">
            <a:xfrm>
              <a:off x="1824" y="240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4094" name="Line 60">
              <a:extLst>
                <a:ext uri="{FF2B5EF4-FFF2-40B4-BE49-F238E27FC236}">
                  <a16:creationId xmlns:a16="http://schemas.microsoft.com/office/drawing/2014/main" id="{EB221312-F25C-7AB2-91A2-3A9FD75DC51B}"/>
                </a:ext>
              </a:extLst>
            </p:cNvPr>
            <p:cNvSpPr>
              <a:spLocks noChangeShapeType="1"/>
            </p:cNvSpPr>
            <p:nvPr/>
          </p:nvSpPr>
          <p:spPr bwMode="auto">
            <a:xfrm>
              <a:off x="1824"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4095" name="Line 61">
              <a:extLst>
                <a:ext uri="{FF2B5EF4-FFF2-40B4-BE49-F238E27FC236}">
                  <a16:creationId xmlns:a16="http://schemas.microsoft.com/office/drawing/2014/main" id="{D6A48AF2-E47A-95F2-B0CA-2E03DD2D0C62}"/>
                </a:ext>
              </a:extLst>
            </p:cNvPr>
            <p:cNvSpPr>
              <a:spLocks noChangeShapeType="1"/>
            </p:cNvSpPr>
            <p:nvPr/>
          </p:nvSpPr>
          <p:spPr bwMode="auto">
            <a:xfrm>
              <a:off x="2208"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4096" name="Line 62">
              <a:extLst>
                <a:ext uri="{FF2B5EF4-FFF2-40B4-BE49-F238E27FC236}">
                  <a16:creationId xmlns:a16="http://schemas.microsoft.com/office/drawing/2014/main" id="{D7CDFDF4-4B71-5D2B-24F6-A8D9D8988291}"/>
                </a:ext>
              </a:extLst>
            </p:cNvPr>
            <p:cNvSpPr>
              <a:spLocks noChangeShapeType="1"/>
            </p:cNvSpPr>
            <p:nvPr/>
          </p:nvSpPr>
          <p:spPr bwMode="auto">
            <a:xfrm>
              <a:off x="2592" y="2032"/>
              <a:ext cx="0" cy="3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4097" name="Line 63">
              <a:extLst>
                <a:ext uri="{FF2B5EF4-FFF2-40B4-BE49-F238E27FC236}">
                  <a16:creationId xmlns:a16="http://schemas.microsoft.com/office/drawing/2014/main" id="{E804B368-6E4B-DBE9-C812-760238477C58}"/>
                </a:ext>
              </a:extLst>
            </p:cNvPr>
            <p:cNvSpPr>
              <a:spLocks noChangeShapeType="1"/>
            </p:cNvSpPr>
            <p:nvPr/>
          </p:nvSpPr>
          <p:spPr bwMode="auto">
            <a:xfrm>
              <a:off x="2976" y="2032"/>
              <a:ext cx="0" cy="368"/>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4098" name="AutoShape 64">
              <a:extLst>
                <a:ext uri="{FF2B5EF4-FFF2-40B4-BE49-F238E27FC236}">
                  <a16:creationId xmlns:a16="http://schemas.microsoft.com/office/drawing/2014/main" id="{5519F6D4-6AF4-63B5-7531-9D017162D5A0}"/>
                </a:ext>
              </a:extLst>
            </p:cNvPr>
            <p:cNvSpPr>
              <a:spLocks noChangeArrowheads="1"/>
            </p:cNvSpPr>
            <p:nvPr/>
          </p:nvSpPr>
          <p:spPr bwMode="auto">
            <a:xfrm>
              <a:off x="2256" y="2496"/>
              <a:ext cx="240" cy="384"/>
            </a:xfrm>
            <a:prstGeom prst="downArrow">
              <a:avLst>
                <a:gd name="adj1" fmla="val 50000"/>
                <a:gd name="adj2" fmla="val 4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sp>
          <p:nvSpPr>
            <p:cNvPr id="44099" name="AutoShape 65">
              <a:extLst>
                <a:ext uri="{FF2B5EF4-FFF2-40B4-BE49-F238E27FC236}">
                  <a16:creationId xmlns:a16="http://schemas.microsoft.com/office/drawing/2014/main" id="{E0C1B93E-30FD-A15B-E4D0-D22E3B570B1A}"/>
                </a:ext>
              </a:extLst>
            </p:cNvPr>
            <p:cNvSpPr>
              <a:spLocks noChangeArrowheads="1"/>
            </p:cNvSpPr>
            <p:nvPr/>
          </p:nvSpPr>
          <p:spPr bwMode="auto">
            <a:xfrm>
              <a:off x="2256" y="1680"/>
              <a:ext cx="240" cy="288"/>
            </a:xfrm>
            <a:prstGeom prst="downArrow">
              <a:avLst>
                <a:gd name="adj1" fmla="val 50000"/>
                <a:gd name="adj2" fmla="val 30000"/>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EDC452E-947C-797F-6969-E7925B17B8B9}"/>
              </a:ext>
            </a:extLst>
          </p:cNvPr>
          <p:cNvSpPr>
            <a:spLocks noGrp="1" noChangeArrowheads="1"/>
          </p:cNvSpPr>
          <p:nvPr>
            <p:ph type="title"/>
          </p:nvPr>
        </p:nvSpPr>
        <p:spPr>
          <a:xfrm>
            <a:off x="838200" y="365125"/>
            <a:ext cx="10515600" cy="1325563"/>
          </a:xfrm>
        </p:spPr>
        <p:txBody>
          <a:bodyPr/>
          <a:lstStyle/>
          <a:p>
            <a:r>
              <a:rPr lang="en-US" altLang="mk-MK"/>
              <a:t>Another Dilation Example</a:t>
            </a:r>
          </a:p>
        </p:txBody>
      </p:sp>
      <p:sp>
        <p:nvSpPr>
          <p:cNvPr id="45059" name="Rectangle 3">
            <a:extLst>
              <a:ext uri="{FF2B5EF4-FFF2-40B4-BE49-F238E27FC236}">
                <a16:creationId xmlns:a16="http://schemas.microsoft.com/office/drawing/2014/main" id="{C86B857D-3B63-5B56-D974-F2D77026C3EE}"/>
              </a:ext>
            </a:extLst>
          </p:cNvPr>
          <p:cNvSpPr>
            <a:spLocks noGrp="1" noChangeArrowheads="1"/>
          </p:cNvSpPr>
          <p:nvPr>
            <p:ph idx="1"/>
          </p:nvPr>
        </p:nvSpPr>
        <p:spPr>
          <a:xfrm>
            <a:off x="838200" y="1825625"/>
            <a:ext cx="10515600" cy="4351338"/>
          </a:xfrm>
        </p:spPr>
        <p:txBody>
          <a:bodyPr/>
          <a:lstStyle/>
          <a:p>
            <a:r>
              <a:rPr lang="en-GB" altLang="mk-MK"/>
              <a:t>Image get lighter, more uniform intensity</a:t>
            </a:r>
          </a:p>
        </p:txBody>
      </p:sp>
      <p:pic>
        <p:nvPicPr>
          <p:cNvPr id="45062" name="Picture 4" descr="wdg2thr3">
            <a:extLst>
              <a:ext uri="{FF2B5EF4-FFF2-40B4-BE49-F238E27FC236}">
                <a16:creationId xmlns:a16="http://schemas.microsoft.com/office/drawing/2014/main" id="{194E581C-6232-DB1F-2BCF-06C3F4C85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3117851"/>
            <a:ext cx="3382963"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AutoShape 6">
            <a:extLst>
              <a:ext uri="{FF2B5EF4-FFF2-40B4-BE49-F238E27FC236}">
                <a16:creationId xmlns:a16="http://schemas.microsoft.com/office/drawing/2014/main" id="{99F3AF6E-0EFE-EBCF-FF69-CC6F6E5EF9B9}"/>
              </a:ext>
            </a:extLst>
          </p:cNvPr>
          <p:cNvSpPr>
            <a:spLocks noChangeArrowheads="1"/>
          </p:cNvSpPr>
          <p:nvPr/>
        </p:nvSpPr>
        <p:spPr bwMode="auto">
          <a:xfrm>
            <a:off x="5638800" y="3879850"/>
            <a:ext cx="838200" cy="685800"/>
          </a:xfrm>
          <a:prstGeom prst="rightArrow">
            <a:avLst>
              <a:gd name="adj1" fmla="val 50000"/>
              <a:gd name="adj2" fmla="val 30556"/>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accent2"/>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accent2"/>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accent2"/>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accent2"/>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accent2"/>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mk-MK" altLang="mk-MK" sz="2400">
              <a:solidFill>
                <a:schemeClr val="tx1"/>
              </a:solidFill>
            </a:endParaRPr>
          </a:p>
        </p:txBody>
      </p:sp>
      <p:pic>
        <p:nvPicPr>
          <p:cNvPr id="45064" name="Picture 7" descr="wdg2dil1">
            <a:extLst>
              <a:ext uri="{FF2B5EF4-FFF2-40B4-BE49-F238E27FC236}">
                <a16:creationId xmlns:a16="http://schemas.microsoft.com/office/drawing/2014/main" id="{B4E7E470-9646-0BE6-6AAF-1784256AC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1" y="3117851"/>
            <a:ext cx="3382963"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and white picture of tools&#10;&#10;AI-generated content may be incorrect.">
            <a:extLst>
              <a:ext uri="{FF2B5EF4-FFF2-40B4-BE49-F238E27FC236}">
                <a16:creationId xmlns:a16="http://schemas.microsoft.com/office/drawing/2014/main" id="{C93604BA-2E85-57B1-E2BB-F276A641108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61329" y="1391817"/>
            <a:ext cx="8826870" cy="4575489"/>
          </a:xfrm>
        </p:spPr>
      </p:pic>
      <p:sp>
        <p:nvSpPr>
          <p:cNvPr id="2" name="Title 1"/>
          <p:cNvSpPr>
            <a:spLocks noGrp="1"/>
          </p:cNvSpPr>
          <p:nvPr>
            <p:ph type="title"/>
          </p:nvPr>
        </p:nvSpPr>
        <p:spPr/>
        <p:txBody>
          <a:bodyPr/>
          <a:lstStyle/>
          <a:p>
            <a:r>
              <a:t>Morphological Gradient</a:t>
            </a:r>
          </a:p>
        </p:txBody>
      </p:sp>
      <p:sp>
        <p:nvSpPr>
          <p:cNvPr id="3" name="Content Placeholder 2"/>
          <p:cNvSpPr>
            <a:spLocks noGrp="1"/>
          </p:cNvSpPr>
          <p:nvPr>
            <p:ph sz="half" idx="1"/>
          </p:nvPr>
        </p:nvSpPr>
        <p:spPr/>
        <p:txBody>
          <a:bodyPr/>
          <a:lstStyle/>
          <a:p>
            <a:r>
              <a:rPr dirty="0"/>
              <a:t>Highlights the edges of objects in an image.</a:t>
            </a:r>
          </a:p>
          <a:p>
            <a:r>
              <a:rPr dirty="0"/>
              <a:t>Computed as the difference between dilation and erosion.</a:t>
            </a:r>
          </a:p>
          <a:p>
            <a:r>
              <a:rPr dirty="0"/>
              <a:t>Used for edge detection and shape analysis.</a:t>
            </a:r>
          </a:p>
          <a:p>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 to Feature Detection</a:t>
            </a:r>
          </a:p>
        </p:txBody>
      </p:sp>
      <p:sp>
        <p:nvSpPr>
          <p:cNvPr id="3" name="Content Placeholder 2"/>
          <p:cNvSpPr>
            <a:spLocks noGrp="1"/>
          </p:cNvSpPr>
          <p:nvPr>
            <p:ph idx="1"/>
          </p:nvPr>
        </p:nvSpPr>
        <p:spPr/>
        <p:txBody>
          <a:bodyPr/>
          <a:lstStyle/>
          <a:p>
            <a:r>
              <a:rPr dirty="0"/>
              <a:t>Feature detection identifies important points in an image</a:t>
            </a:r>
          </a:p>
          <a:p>
            <a:r>
              <a:rPr dirty="0"/>
              <a:t>These points help in object recognition, image matching, and tracking</a:t>
            </a:r>
          </a:p>
          <a:p>
            <a:r>
              <a:rPr dirty="0"/>
              <a:t>Features are</a:t>
            </a:r>
            <a:r>
              <a:rPr lang="en-US" dirty="0"/>
              <a:t> </a:t>
            </a:r>
            <a:r>
              <a:rPr dirty="0"/>
              <a:t>distinctive, invariant, and repeatable across different images</a:t>
            </a:r>
          </a:p>
          <a:p>
            <a:endParaRPr dirty="0"/>
          </a:p>
        </p:txBody>
      </p:sp>
      <p:pic>
        <p:nvPicPr>
          <p:cNvPr id="4" name="Picture 7">
            <a:extLst>
              <a:ext uri="{FF2B5EF4-FFF2-40B4-BE49-F238E27FC236}">
                <a16:creationId xmlns:a16="http://schemas.microsoft.com/office/drawing/2014/main" id="{F63461B0-1D4F-BC55-BDD4-3B4A5F18BD66}"/>
              </a:ext>
            </a:extLst>
          </p:cNvPr>
          <p:cNvPicPr>
            <a:picLocks noChangeAspect="1" noChangeArrowheads="1"/>
          </p:cNvPicPr>
          <p:nvPr/>
        </p:nvPicPr>
        <p:blipFill>
          <a:blip r:embed="rId2" cstate="print"/>
          <a:srcRect l="12729" t="7024" r="9061" b="10834"/>
          <a:stretch>
            <a:fillRect/>
          </a:stretch>
        </p:blipFill>
        <p:spPr bwMode="auto">
          <a:xfrm>
            <a:off x="1023600" y="4117974"/>
            <a:ext cx="3261975" cy="2574925"/>
          </a:xfrm>
          <a:prstGeom prst="rect">
            <a:avLst/>
          </a:prstGeom>
          <a:noFill/>
          <a:ln w="9525">
            <a:noFill/>
            <a:miter lim="800000"/>
            <a:headEnd/>
            <a:tailEnd/>
          </a:ln>
        </p:spPr>
      </p:pic>
      <p:pic>
        <p:nvPicPr>
          <p:cNvPr id="5" name="Picture 8">
            <a:extLst>
              <a:ext uri="{FF2B5EF4-FFF2-40B4-BE49-F238E27FC236}">
                <a16:creationId xmlns:a16="http://schemas.microsoft.com/office/drawing/2014/main" id="{1FF2A112-248F-758E-0FDA-5FD67DD65E8B}"/>
              </a:ext>
            </a:extLst>
          </p:cNvPr>
          <p:cNvPicPr>
            <a:picLocks noChangeArrowheads="1"/>
          </p:cNvPicPr>
          <p:nvPr/>
        </p:nvPicPr>
        <p:blipFill>
          <a:blip r:embed="rId3" cstate="print"/>
          <a:srcRect l="13136" t="6996" r="9131" b="10835"/>
          <a:stretch>
            <a:fillRect/>
          </a:stretch>
        </p:blipFill>
        <p:spPr bwMode="auto">
          <a:xfrm>
            <a:off x="4470975" y="4117974"/>
            <a:ext cx="3705225" cy="2574925"/>
          </a:xfrm>
          <a:prstGeom prst="rect">
            <a:avLst/>
          </a:prstGeom>
          <a:noFill/>
          <a:ln w="9525">
            <a:noFill/>
            <a:miter lim="800000"/>
            <a:headEnd/>
            <a:tailEnd/>
          </a:ln>
        </p:spPr>
      </p:pic>
      <p:pic>
        <p:nvPicPr>
          <p:cNvPr id="6" name="Picture 4">
            <a:extLst>
              <a:ext uri="{FF2B5EF4-FFF2-40B4-BE49-F238E27FC236}">
                <a16:creationId xmlns:a16="http://schemas.microsoft.com/office/drawing/2014/main" id="{6D0171C0-B01A-9FF5-C0BF-9DB5448FC551}"/>
              </a:ext>
            </a:extLst>
          </p:cNvPr>
          <p:cNvPicPr>
            <a:picLocks noChangeAspect="1" noChangeArrowheads="1"/>
          </p:cNvPicPr>
          <p:nvPr/>
        </p:nvPicPr>
        <p:blipFill>
          <a:blip r:embed="rId4" cstate="print"/>
          <a:srcRect r="56670" b="7520"/>
          <a:stretch>
            <a:fillRect/>
          </a:stretch>
        </p:blipFill>
        <p:spPr bwMode="auto">
          <a:xfrm>
            <a:off x="8361600" y="4117974"/>
            <a:ext cx="3081172" cy="2608261"/>
          </a:xfrm>
          <a:prstGeom prst="rect">
            <a:avLst/>
          </a:prstGeom>
          <a:noFill/>
          <a:ln w="12700" cap="sq">
            <a:noFill/>
            <a:miter lim="800000"/>
            <a:headEnd type="none" w="sm" len="sm"/>
            <a:tailEnd type="none" w="sm" len="sm"/>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Types of Features</a:t>
            </a:r>
          </a:p>
        </p:txBody>
      </p:sp>
      <p:sp>
        <p:nvSpPr>
          <p:cNvPr id="3" name="Content Placeholder 2"/>
          <p:cNvSpPr>
            <a:spLocks noGrp="1"/>
          </p:cNvSpPr>
          <p:nvPr>
            <p:ph idx="1"/>
          </p:nvPr>
        </p:nvSpPr>
        <p:spPr/>
        <p:txBody>
          <a:bodyPr/>
          <a:lstStyle/>
          <a:p>
            <a:r>
              <a:rPr dirty="0"/>
              <a:t>Edges</a:t>
            </a:r>
            <a:r>
              <a:rPr lang="en-US" dirty="0"/>
              <a:t> </a:t>
            </a:r>
            <a:r>
              <a:rPr dirty="0"/>
              <a:t>- High contrast areas, useful for detecting object boundaries</a:t>
            </a:r>
          </a:p>
          <a:p>
            <a:r>
              <a:rPr dirty="0"/>
              <a:t>Corners</a:t>
            </a:r>
            <a:r>
              <a:rPr lang="en-US" dirty="0"/>
              <a:t> </a:t>
            </a:r>
            <a:r>
              <a:rPr dirty="0"/>
              <a:t>- Points with large intensity variations in multiple directions</a:t>
            </a:r>
          </a:p>
          <a:p>
            <a:r>
              <a:rPr dirty="0"/>
              <a:t>Blobs</a:t>
            </a:r>
            <a:r>
              <a:rPr lang="en-US" dirty="0"/>
              <a:t> </a:t>
            </a:r>
            <a:r>
              <a:rPr dirty="0"/>
              <a:t>- Regions of interest where intensity differs from surroundings.</a:t>
            </a:r>
          </a:p>
          <a:p>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6BBCF-4D9D-A437-3BEE-E6DF9C578495}"/>
            </a:ext>
          </a:extLst>
        </p:cNvPr>
        <p:cNvGrpSpPr/>
        <p:nvPr/>
      </p:nvGrpSpPr>
      <p:grpSpPr>
        <a:xfrm>
          <a:off x="0" y="0"/>
          <a:ext cx="0" cy="0"/>
          <a:chOff x="0" y="0"/>
          <a:chExt cx="0" cy="0"/>
        </a:xfrm>
      </p:grpSpPr>
      <p:sp>
        <p:nvSpPr>
          <p:cNvPr id="75778" name="Title 1">
            <a:extLst>
              <a:ext uri="{FF2B5EF4-FFF2-40B4-BE49-F238E27FC236}">
                <a16:creationId xmlns:a16="http://schemas.microsoft.com/office/drawing/2014/main" id="{7E356D42-3AD9-7BAF-9AD0-61646FACBBF6}"/>
              </a:ext>
            </a:extLst>
          </p:cNvPr>
          <p:cNvSpPr>
            <a:spLocks noGrp="1" noChangeArrowheads="1"/>
          </p:cNvSpPr>
          <p:nvPr>
            <p:ph type="title"/>
          </p:nvPr>
        </p:nvSpPr>
        <p:spPr/>
        <p:txBody>
          <a:bodyPr/>
          <a:lstStyle/>
          <a:p>
            <a:r>
              <a:rPr lang="en-GB" dirty="0"/>
              <a:t>Imaging</a:t>
            </a:r>
            <a:endParaRPr lang="mk-MK" altLang="mk-MK" dirty="0"/>
          </a:p>
        </p:txBody>
      </p:sp>
      <p:sp>
        <p:nvSpPr>
          <p:cNvPr id="75779" name="Content Placeholder 2">
            <a:extLst>
              <a:ext uri="{FF2B5EF4-FFF2-40B4-BE49-F238E27FC236}">
                <a16:creationId xmlns:a16="http://schemas.microsoft.com/office/drawing/2014/main" id="{70535CEE-A7C4-9C57-8823-958F5432E82D}"/>
              </a:ext>
            </a:extLst>
          </p:cNvPr>
          <p:cNvSpPr>
            <a:spLocks noGrp="1" noChangeArrowheads="1"/>
          </p:cNvSpPr>
          <p:nvPr>
            <p:ph sz="half" idx="1"/>
          </p:nvPr>
        </p:nvSpPr>
        <p:spPr/>
        <p:txBody>
          <a:bodyPr>
            <a:normAutofit fontScale="77500" lnSpcReduction="20000"/>
          </a:bodyPr>
          <a:lstStyle/>
          <a:p>
            <a:r>
              <a:rPr lang="en-US" altLang="mk-MK" dirty="0"/>
              <a:t>The mapping of a 3D world object into a 2D digital image plane is called imaging</a:t>
            </a:r>
          </a:p>
          <a:p>
            <a:pPr lvl="1"/>
            <a:r>
              <a:rPr lang="en-US" altLang="mk-MK" dirty="0"/>
              <a:t>Each point on the 3D object must correspond to the image plane</a:t>
            </a:r>
          </a:p>
          <a:p>
            <a:pPr lvl="1"/>
            <a:r>
              <a:rPr lang="en-US" altLang="mk-MK" dirty="0"/>
              <a:t>Light reflects from every object that we see thus enabling us to capture all those light-reflecting points in our image plane</a:t>
            </a:r>
          </a:p>
          <a:p>
            <a:r>
              <a:rPr lang="en-US" altLang="mk-MK" dirty="0"/>
              <a:t>The lenses and mirrors are crucial in focusing the light coming from the 3D scene to produce the image on the image plane</a:t>
            </a:r>
          </a:p>
          <a:p>
            <a:r>
              <a:rPr lang="en-US" altLang="mk-MK" dirty="0"/>
              <a:t>The goals of image sensors like the CCD or the CMOS sensors are to simply transform the optical image into an electronic signal</a:t>
            </a:r>
          </a:p>
        </p:txBody>
      </p:sp>
      <p:sp>
        <p:nvSpPr>
          <p:cNvPr id="2" name="Content Placeholder 1">
            <a:extLst>
              <a:ext uri="{FF2B5EF4-FFF2-40B4-BE49-F238E27FC236}">
                <a16:creationId xmlns:a16="http://schemas.microsoft.com/office/drawing/2014/main" id="{9C9818FC-7324-2DCC-6580-BEA8FE269F5B}"/>
              </a:ext>
            </a:extLst>
          </p:cNvPr>
          <p:cNvSpPr>
            <a:spLocks noGrp="1"/>
          </p:cNvSpPr>
          <p:nvPr>
            <p:ph sz="half" idx="2"/>
          </p:nvPr>
        </p:nvSpPr>
        <p:spPr/>
        <p:txBody>
          <a:bodyPr>
            <a:normAutofit fontScale="77500" lnSpcReduction="20000"/>
          </a:bodyPr>
          <a:lstStyle/>
          <a:p>
            <a:endParaRPr lang="en-GB"/>
          </a:p>
        </p:txBody>
      </p:sp>
      <p:pic>
        <p:nvPicPr>
          <p:cNvPr id="75781" name="Picture 2">
            <a:extLst>
              <a:ext uri="{FF2B5EF4-FFF2-40B4-BE49-F238E27FC236}">
                <a16:creationId xmlns:a16="http://schemas.microsoft.com/office/drawing/2014/main" id="{9AEE8159-800D-74CD-3545-19CB7FCF3DA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99300" y="2409825"/>
            <a:ext cx="3637643"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23456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Popular Feature Detection Algorithms</a:t>
            </a:r>
          </a:p>
        </p:txBody>
      </p:sp>
      <p:sp>
        <p:nvSpPr>
          <p:cNvPr id="3" name="Content Placeholder 2"/>
          <p:cNvSpPr>
            <a:spLocks noGrp="1"/>
          </p:cNvSpPr>
          <p:nvPr>
            <p:ph idx="1"/>
          </p:nvPr>
        </p:nvSpPr>
        <p:spPr/>
        <p:txBody>
          <a:bodyPr/>
          <a:lstStyle/>
          <a:p>
            <a:r>
              <a:rPr dirty="0"/>
              <a:t>Harris Corner Detector: Identifies corners in an image</a:t>
            </a:r>
          </a:p>
          <a:p>
            <a:r>
              <a:rPr dirty="0"/>
              <a:t>SIFT (Scale-Invariant Feature Transform): Detects </a:t>
            </a:r>
            <a:r>
              <a:rPr dirty="0" err="1"/>
              <a:t>keypoints</a:t>
            </a:r>
            <a:r>
              <a:rPr dirty="0"/>
              <a:t> at multiple scales.</a:t>
            </a:r>
          </a:p>
          <a:p>
            <a:r>
              <a:rPr dirty="0"/>
              <a:t>SURF (Speeded-Up Robust Features): Faster alternative to SIFT</a:t>
            </a:r>
          </a:p>
          <a:p>
            <a:r>
              <a:rPr dirty="0"/>
              <a:t>ORB (Oriented FAST and Rotated BRIEF): Efficient, works well for real-time applications</a:t>
            </a:r>
          </a:p>
          <a:p>
            <a:endParaRPr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Local Descriptors</a:t>
            </a:r>
          </a:p>
        </p:txBody>
      </p:sp>
      <p:sp>
        <p:nvSpPr>
          <p:cNvPr id="3" name="Content Placeholder 2"/>
          <p:cNvSpPr>
            <a:spLocks noGrp="1"/>
          </p:cNvSpPr>
          <p:nvPr>
            <p:ph idx="1"/>
          </p:nvPr>
        </p:nvSpPr>
        <p:spPr/>
        <p:txBody>
          <a:bodyPr/>
          <a:lstStyle/>
          <a:p>
            <a:r>
              <a:rPr dirty="0"/>
              <a:t>Local descriptors represent features as numerical vectors</a:t>
            </a:r>
          </a:p>
          <a:p>
            <a:r>
              <a:rPr dirty="0"/>
              <a:t>These vectors help in matching features across images</a:t>
            </a:r>
          </a:p>
          <a:p>
            <a:r>
              <a:rPr dirty="0"/>
              <a:t>Common descriptors:</a:t>
            </a:r>
          </a:p>
          <a:p>
            <a:pPr lvl="1"/>
            <a:r>
              <a:rPr dirty="0"/>
              <a:t>SIFT</a:t>
            </a:r>
            <a:r>
              <a:rPr lang="en-US" dirty="0"/>
              <a:t> </a:t>
            </a:r>
            <a:r>
              <a:rPr dirty="0"/>
              <a:t>(128-dimensional descriptor)</a:t>
            </a:r>
          </a:p>
          <a:p>
            <a:pPr lvl="1"/>
            <a:r>
              <a:rPr dirty="0"/>
              <a:t>SURF</a:t>
            </a:r>
            <a:r>
              <a:rPr lang="en-US" dirty="0"/>
              <a:t> </a:t>
            </a:r>
            <a:r>
              <a:rPr dirty="0"/>
              <a:t>(64-dimensional descriptor)</a:t>
            </a:r>
          </a:p>
          <a:p>
            <a:pPr lvl="1"/>
            <a:r>
              <a:rPr dirty="0"/>
              <a:t>BRIEF</a:t>
            </a:r>
            <a:r>
              <a:rPr lang="en-US" dirty="0"/>
              <a:t> </a:t>
            </a:r>
            <a:r>
              <a:rPr dirty="0"/>
              <a:t>(Binary descriptor used in ORB)</a:t>
            </a:r>
          </a:p>
          <a:p>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Feature Matching</a:t>
            </a:r>
          </a:p>
        </p:txBody>
      </p:sp>
      <p:sp>
        <p:nvSpPr>
          <p:cNvPr id="3" name="Content Placeholder 2"/>
          <p:cNvSpPr>
            <a:spLocks noGrp="1"/>
          </p:cNvSpPr>
          <p:nvPr>
            <p:ph idx="1"/>
          </p:nvPr>
        </p:nvSpPr>
        <p:spPr/>
        <p:txBody>
          <a:bodyPr/>
          <a:lstStyle/>
          <a:p>
            <a:r>
              <a:rPr dirty="0"/>
              <a:t>Compares local descriptors to find matching features between images</a:t>
            </a:r>
          </a:p>
          <a:p>
            <a:r>
              <a:rPr dirty="0"/>
              <a:t>Brute-Force Matching: Compares all features exhaustively</a:t>
            </a:r>
          </a:p>
          <a:p>
            <a:r>
              <a:rPr dirty="0"/>
              <a:t>FLANN (Fast Library for Approximate Nearest Neighbors): Faster approach for large datasets</a:t>
            </a:r>
          </a:p>
          <a:p>
            <a:endParaRPr dirty="0"/>
          </a:p>
        </p:txBody>
      </p:sp>
      <p:pic>
        <p:nvPicPr>
          <p:cNvPr id="4" name="Picture 3" descr="A picture containing table, room&#10;&#10;Description automatically generated">
            <a:extLst>
              <a:ext uri="{FF2B5EF4-FFF2-40B4-BE49-F238E27FC236}">
                <a16:creationId xmlns:a16="http://schemas.microsoft.com/office/drawing/2014/main" id="{7F2FA404-EA4C-B03D-A70F-582F39D60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13" y="4213146"/>
            <a:ext cx="4963160" cy="227972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Applications of Feature Detection</a:t>
            </a:r>
          </a:p>
        </p:txBody>
      </p:sp>
      <p:sp>
        <p:nvSpPr>
          <p:cNvPr id="3" name="Content Placeholder 2"/>
          <p:cNvSpPr>
            <a:spLocks noGrp="1"/>
          </p:cNvSpPr>
          <p:nvPr>
            <p:ph idx="1"/>
          </p:nvPr>
        </p:nvSpPr>
        <p:spPr/>
        <p:txBody>
          <a:bodyPr/>
          <a:lstStyle/>
          <a:p>
            <a:r>
              <a:rPr dirty="0"/>
              <a:t>Object recognition (e.g., face detection, product identification)</a:t>
            </a:r>
          </a:p>
          <a:p>
            <a:r>
              <a:rPr dirty="0"/>
              <a:t>Image stitching (panoramic image generation)</a:t>
            </a:r>
          </a:p>
          <a:p>
            <a:r>
              <a:rPr dirty="0"/>
              <a:t>Augmented reality (aligning virtual objects in real-world scenes)</a:t>
            </a:r>
          </a:p>
          <a:p>
            <a:r>
              <a:rPr dirty="0"/>
              <a:t>Motion tracking (e.g., tracking objects in videos)</a:t>
            </a:r>
          </a:p>
          <a:p>
            <a:endParaRP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C5D9-4C40-86AA-8F01-98B49CEA7F65}"/>
              </a:ext>
            </a:extLst>
          </p:cNvPr>
          <p:cNvSpPr>
            <a:spLocks noGrp="1"/>
          </p:cNvSpPr>
          <p:nvPr>
            <p:ph type="title"/>
          </p:nvPr>
        </p:nvSpPr>
        <p:spPr/>
        <p:txBody>
          <a:bodyPr/>
          <a:lstStyle/>
          <a:p>
            <a:r>
              <a:rPr lang="en-US" dirty="0"/>
              <a:t>Project Ideas</a:t>
            </a:r>
            <a:endParaRPr lang="en-GB" dirty="0"/>
          </a:p>
        </p:txBody>
      </p:sp>
      <p:sp>
        <p:nvSpPr>
          <p:cNvPr id="3" name="Content Placeholder 2">
            <a:extLst>
              <a:ext uri="{FF2B5EF4-FFF2-40B4-BE49-F238E27FC236}">
                <a16:creationId xmlns:a16="http://schemas.microsoft.com/office/drawing/2014/main" id="{2AB80909-3AAD-078F-1A76-D5A78E8AC24E}"/>
              </a:ext>
            </a:extLst>
          </p:cNvPr>
          <p:cNvSpPr>
            <a:spLocks noGrp="1"/>
          </p:cNvSpPr>
          <p:nvPr>
            <p:ph idx="1"/>
          </p:nvPr>
        </p:nvSpPr>
        <p:spPr/>
        <p:txBody>
          <a:bodyPr/>
          <a:lstStyle/>
          <a:p>
            <a:r>
              <a:rPr lang="en-US" dirty="0"/>
              <a:t>Fingerprint matching</a:t>
            </a:r>
          </a:p>
          <a:p>
            <a:pPr lvl="1"/>
            <a:r>
              <a:rPr lang="en-GB" dirty="0"/>
              <a:t>https://github.com/robertvazan/fingerprint-datasets</a:t>
            </a:r>
          </a:p>
          <a:p>
            <a:endParaRPr lang="en-GB" dirty="0"/>
          </a:p>
          <a:p>
            <a:r>
              <a:rPr lang="en-GB" dirty="0"/>
              <a:t>Panorama stitching</a:t>
            </a:r>
          </a:p>
          <a:p>
            <a:pPr lvl="1"/>
            <a:r>
              <a:rPr lang="en-GB" dirty="0"/>
              <a:t>https://github.com/visionxiang/Image-Stitching-Dataset</a:t>
            </a:r>
          </a:p>
          <a:p>
            <a:pPr lvl="1"/>
            <a:endParaRPr lang="en-GB" dirty="0"/>
          </a:p>
          <a:p>
            <a:r>
              <a:rPr lang="en-GB" dirty="0"/>
              <a:t>Document scanner </a:t>
            </a:r>
          </a:p>
          <a:p>
            <a:endParaRPr lang="en-GB" dirty="0"/>
          </a:p>
        </p:txBody>
      </p:sp>
      <p:pic>
        <p:nvPicPr>
          <p:cNvPr id="12290" name="Picture 2">
            <a:extLst>
              <a:ext uri="{FF2B5EF4-FFF2-40B4-BE49-F238E27FC236}">
                <a16:creationId xmlns:a16="http://schemas.microsoft.com/office/drawing/2014/main" id="{DA3BBF51-0318-CDB8-A9AE-F9B278510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072" y="2999987"/>
            <a:ext cx="1296459" cy="155575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4D92DB40-238D-E40B-F507-EC0102EE98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855" y="1878237"/>
            <a:ext cx="1826895" cy="105627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34C97295-7BAE-C465-CF9F-1D2F283F34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1568" y="4246776"/>
            <a:ext cx="1525304" cy="111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6054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2624</TotalTime>
  <Words>5758</Words>
  <Application>Microsoft Office PowerPoint</Application>
  <PresentationFormat>Widescreen</PresentationFormat>
  <Paragraphs>2362</Paragraphs>
  <Slides>94</Slides>
  <Notes>20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6" baseType="lpstr">
      <vt:lpstr>Aptos</vt:lpstr>
      <vt:lpstr>Aptos Display</vt:lpstr>
      <vt:lpstr>Arial</vt:lpstr>
      <vt:lpstr>ArialMT</vt:lpstr>
      <vt:lpstr>Calibri</vt:lpstr>
      <vt:lpstr>Cambria Math</vt:lpstr>
      <vt:lpstr>Futura Bk BT</vt:lpstr>
      <vt:lpstr>Tahoma</vt:lpstr>
      <vt:lpstr>Times</vt:lpstr>
      <vt:lpstr>Times New Roman</vt:lpstr>
      <vt:lpstr>Office Theme</vt:lpstr>
      <vt:lpstr>Equation</vt:lpstr>
      <vt:lpstr>Image Processing and Analysis</vt:lpstr>
      <vt:lpstr>Introduction</vt:lpstr>
      <vt:lpstr>Core Techniques in Image Processing and Analysis</vt:lpstr>
      <vt:lpstr>Image Processing and Related Fields</vt:lpstr>
      <vt:lpstr>Applications of Digital Image Processing (1)</vt:lpstr>
      <vt:lpstr>Applications of Digital Image Processing (2)</vt:lpstr>
      <vt:lpstr>Applications of Digital Image Processing (3)</vt:lpstr>
      <vt:lpstr>What is an image?</vt:lpstr>
      <vt:lpstr>Imaging</vt:lpstr>
      <vt:lpstr>What is a Digital Image?</vt:lpstr>
      <vt:lpstr>Technical Aspects of Digital Images</vt:lpstr>
      <vt:lpstr>Pixel</vt:lpstr>
      <vt:lpstr>Resolution</vt:lpstr>
      <vt:lpstr>Color Depth</vt:lpstr>
      <vt:lpstr>Image Formats</vt:lpstr>
      <vt:lpstr>OpenCV: Your Tool for Digital Image Processing</vt:lpstr>
      <vt:lpstr>Key Features of OpenCV</vt:lpstr>
      <vt:lpstr>Setting Up OpenCV and NumPy</vt:lpstr>
      <vt:lpstr>Introduction to Point Operators</vt:lpstr>
      <vt:lpstr>Types of Point Operators (1)</vt:lpstr>
      <vt:lpstr>Types of Point Operators (2)</vt:lpstr>
      <vt:lpstr>Types of Point Operators (3)</vt:lpstr>
      <vt:lpstr>Introduction to Histograms</vt:lpstr>
      <vt:lpstr>Types of Histograms</vt:lpstr>
      <vt:lpstr>Interpreting Histograms (1)</vt:lpstr>
      <vt:lpstr>Interpreting Histograms (2)</vt:lpstr>
      <vt:lpstr>Histogram Equalization</vt:lpstr>
      <vt:lpstr>Pixels and Image Filtering</vt:lpstr>
      <vt:lpstr>What point operations can’t do</vt:lpstr>
      <vt:lpstr>What point operations can’t do</vt:lpstr>
      <vt:lpstr>Example: box filter</vt:lpstr>
      <vt:lpstr>Image filtering</vt:lpstr>
      <vt:lpstr>Image filtering</vt:lpstr>
      <vt:lpstr>Image filtering</vt:lpstr>
      <vt:lpstr>Image filtering</vt:lpstr>
      <vt:lpstr>Image filtering</vt:lpstr>
      <vt:lpstr>Image filtering</vt:lpstr>
      <vt:lpstr>Image filtering</vt:lpstr>
      <vt:lpstr>Image filtering</vt:lpstr>
      <vt:lpstr>Box Filter - Averaging Filter</vt:lpstr>
      <vt:lpstr>Smoothing with box filter</vt:lpstr>
      <vt:lpstr>Filter parameters</vt:lpstr>
      <vt:lpstr>Practice with linear filters</vt:lpstr>
      <vt:lpstr>Practice with linear filters</vt:lpstr>
      <vt:lpstr>Practice with linear filters</vt:lpstr>
      <vt:lpstr>Practice with linear filters</vt:lpstr>
      <vt:lpstr>Practice with linear filters</vt:lpstr>
      <vt:lpstr>Practice with linear filters</vt:lpstr>
      <vt:lpstr>Sharpening</vt:lpstr>
      <vt:lpstr>Other filters</vt:lpstr>
      <vt:lpstr>Other filters</vt:lpstr>
      <vt:lpstr>Basic gradient filters</vt:lpstr>
      <vt:lpstr>Effect of filter size</vt:lpstr>
      <vt:lpstr>2D Convolution (Image Filtering)</vt:lpstr>
      <vt:lpstr>2D Convolution (Image Filtering)</vt:lpstr>
      <vt:lpstr>Weighted smoothing filters</vt:lpstr>
      <vt:lpstr>Important filter: Gaussian</vt:lpstr>
      <vt:lpstr>Gaussian filters</vt:lpstr>
      <vt:lpstr>Median Filter</vt:lpstr>
      <vt:lpstr>Other Non‐Linear Filters</vt:lpstr>
      <vt:lpstr>Introduction to Morphological Operators</vt:lpstr>
      <vt:lpstr>Structuring Element</vt:lpstr>
      <vt:lpstr>Types of Morphological Operations</vt:lpstr>
      <vt:lpstr>Erosion</vt:lpstr>
      <vt:lpstr>Example Image with erosion</vt:lpstr>
      <vt:lpstr>Example for Erosion</vt:lpstr>
      <vt:lpstr>Example for Erosion</vt:lpstr>
      <vt:lpstr>Example for Erosion</vt:lpstr>
      <vt:lpstr>Example for Erosion</vt:lpstr>
      <vt:lpstr>Example for Erosion</vt:lpstr>
      <vt:lpstr>Example for Erosion</vt:lpstr>
      <vt:lpstr>Example for Erosion</vt:lpstr>
      <vt:lpstr>Example for Erosion</vt:lpstr>
      <vt:lpstr>Another example of erosion</vt:lpstr>
      <vt:lpstr>Counting Coins</vt:lpstr>
      <vt:lpstr>Example Image with Dilation</vt:lpstr>
      <vt:lpstr>Dilation</vt:lpstr>
      <vt:lpstr>Example for Dilation</vt:lpstr>
      <vt:lpstr>Example for Dilation</vt:lpstr>
      <vt:lpstr>Example for Dilation</vt:lpstr>
      <vt:lpstr>Example for Dilation</vt:lpstr>
      <vt:lpstr>Example for Dilation</vt:lpstr>
      <vt:lpstr>Example for Dilation</vt:lpstr>
      <vt:lpstr>Example for Dilation</vt:lpstr>
      <vt:lpstr>Example for Dilation</vt:lpstr>
      <vt:lpstr>Another Dilation Example</vt:lpstr>
      <vt:lpstr>Morphological Gradient</vt:lpstr>
      <vt:lpstr>Introduction to Feature Detection</vt:lpstr>
      <vt:lpstr>Types of Features</vt:lpstr>
      <vt:lpstr>Popular Feature Detection Algorithms</vt:lpstr>
      <vt:lpstr>Local Descriptors</vt:lpstr>
      <vt:lpstr>Feature Matching</vt:lpstr>
      <vt:lpstr>Applications of Feature Detection</vt:lpstr>
      <vt:lpstr>Project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Ivica Dimitrovski</dc:creator>
  <cp:lastModifiedBy>Ivica Dimitrovski</cp:lastModifiedBy>
  <cp:revision>65</cp:revision>
  <dcterms:created xsi:type="dcterms:W3CDTF">2025-03-09T15:20:59Z</dcterms:created>
  <dcterms:modified xsi:type="dcterms:W3CDTF">2025-03-12T07:53:35Z</dcterms:modified>
</cp:coreProperties>
</file>